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handoutMasterIdLst>
    <p:handoutMasterId r:id="rId30"/>
  </p:handoutMasterIdLst>
  <p:sldIdLst>
    <p:sldId id="290" r:id="rId5"/>
    <p:sldId id="260" r:id="rId6"/>
    <p:sldId id="300" r:id="rId7"/>
    <p:sldId id="299" r:id="rId8"/>
    <p:sldId id="288" r:id="rId9"/>
    <p:sldId id="298" r:id="rId10"/>
    <p:sldId id="283" r:id="rId11"/>
    <p:sldId id="303" r:id="rId12"/>
    <p:sldId id="305" r:id="rId13"/>
    <p:sldId id="304" r:id="rId14"/>
    <p:sldId id="307" r:id="rId15"/>
    <p:sldId id="301" r:id="rId16"/>
    <p:sldId id="324" r:id="rId17"/>
    <p:sldId id="323" r:id="rId18"/>
    <p:sldId id="310" r:id="rId19"/>
    <p:sldId id="325" r:id="rId20"/>
    <p:sldId id="277" r:id="rId21"/>
    <p:sldId id="317" r:id="rId22"/>
    <p:sldId id="326" r:id="rId23"/>
    <p:sldId id="318" r:id="rId24"/>
    <p:sldId id="328" r:id="rId25"/>
    <p:sldId id="329" r:id="rId26"/>
    <p:sldId id="321" r:id="rId27"/>
    <p:sldId id="268" r:id="rId2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Cunningham" initials="SC" lastIdx="7" clrIdx="0">
    <p:extLst>
      <p:ext uri="{19B8F6BF-5375-455C-9EA6-DF929625EA0E}">
        <p15:presenceInfo xmlns:p15="http://schemas.microsoft.com/office/powerpoint/2012/main" userId="S::Sarah.Cunningham@rotary.org::6abc8153-2cac-4184-9ff2-a755d723d0f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90C"/>
    <a:srgbClr val="48595D"/>
    <a:srgbClr val="617E92"/>
    <a:srgbClr val="9B988D"/>
    <a:srgbClr val="2D5596"/>
    <a:srgbClr val="858E91"/>
    <a:srgbClr val="00B2B1"/>
    <a:srgbClr val="00B0E3"/>
    <a:srgbClr val="FFFFFF"/>
    <a:srgbClr val="ED2B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7858" autoAdjust="0"/>
  </p:normalViewPr>
  <p:slideViewPr>
    <p:cSldViewPr snapToGrid="0">
      <p:cViewPr varScale="1">
        <p:scale>
          <a:sx n="46" d="100"/>
          <a:sy n="46" d="100"/>
        </p:scale>
        <p:origin x="62" y="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EF58907-6429-4443-AE81-094262617D0D}" type="datetimeFigureOut">
              <a:rPr lang="en-US" smtClean="0"/>
              <a:t>12/16/2021</a:t>
            </a:fld>
            <a:endParaRPr lang="en-US"/>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2E9D98C1-D915-1D47-8B1C-7192028AD135}" type="slidenum">
              <a:rPr lang="en-US" smtClean="0"/>
              <a:t>‹#›</a:t>
            </a:fld>
            <a:endParaRPr lang="en-US"/>
          </a:p>
        </p:txBody>
      </p:sp>
    </p:spTree>
    <p:extLst>
      <p:ext uri="{BB962C8B-B14F-4D97-AF65-F5344CB8AC3E}">
        <p14:creationId xmlns:p14="http://schemas.microsoft.com/office/powerpoint/2010/main" val="1641250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42EFFD5-49AC-7B46-93A7-811784E66F77}" type="datetimeFigureOut">
              <a:rPr lang="en-US" smtClean="0"/>
              <a:t>12/16/2021</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5CB2294-2815-0641-BA18-00635844A3C8}" type="slidenum">
              <a:rPr lang="en-US" smtClean="0"/>
              <a:t>‹#›</a:t>
            </a:fld>
            <a:endParaRPr lang="en-US"/>
          </a:p>
        </p:txBody>
      </p:sp>
    </p:spTree>
    <p:extLst>
      <p:ext uri="{BB962C8B-B14F-4D97-AF65-F5344CB8AC3E}">
        <p14:creationId xmlns:p14="http://schemas.microsoft.com/office/powerpoint/2010/main" val="1488647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dirty="0">
                <a:solidFill>
                  <a:srgbClr val="00B0F0"/>
                </a:solidFill>
                <a:latin typeface="Georgia"/>
                <a:ea typeface="ヒラギノ角ゴ Pro W3"/>
              </a:rPr>
              <a:t>在本簡報中，您將了解扶輪和平獎學金</a:t>
            </a:r>
            <a:r>
              <a:rPr lang="en-US" altLang="zh-TW" sz="1200" dirty="0">
                <a:solidFill>
                  <a:srgbClr val="00B0F0"/>
                </a:solidFill>
                <a:latin typeface="Georgia"/>
                <a:ea typeface="ヒラギノ角ゴ Pro W3"/>
              </a:rPr>
              <a:t>(Rotary Peace Fellowships)</a:t>
            </a:r>
            <a:r>
              <a:rPr lang="zh-TW" altLang="en-US" sz="1200" dirty="0">
                <a:solidFill>
                  <a:srgbClr val="00B0F0"/>
                </a:solidFill>
                <a:latin typeface="Georgia"/>
                <a:ea typeface="ヒラギノ角ゴ Pro W3"/>
              </a:rPr>
              <a:t>與扶輪和平中心</a:t>
            </a:r>
            <a:r>
              <a:rPr lang="en-US" altLang="zh-TW" sz="1200" dirty="0">
                <a:solidFill>
                  <a:srgbClr val="00B0F0"/>
                </a:solidFill>
                <a:latin typeface="Georgia"/>
                <a:ea typeface="ヒラギノ角ゴ Pro W3"/>
              </a:rPr>
              <a:t>(Rotary Peace Centers)</a:t>
            </a:r>
            <a:r>
              <a:rPr lang="zh-TW" altLang="en-US" sz="1200" dirty="0">
                <a:solidFill>
                  <a:srgbClr val="00B0F0"/>
                </a:solidFill>
                <a:latin typeface="Georgia"/>
                <a:ea typeface="ヒラギノ角ゴ Pro W3"/>
              </a:rPr>
              <a:t>，聆聽在和平與發展領域工作的前受獎人的意見，並找到如何透過扶輪申請和平獎學金計畫的資訊。</a:t>
            </a:r>
            <a:endParaRPr lang="en-US" altLang="en-US" sz="1200" dirty="0">
              <a:solidFill>
                <a:srgbClr val="00B0F0"/>
              </a:solidFill>
              <a:latin typeface="Georgia" panose="02040502050405020303" pitchFamily="18" charset="0"/>
              <a:ea typeface="ヒラギノ角ゴ Pro W3" pitchFamily="-111" charset="-128"/>
            </a:endParaRPr>
          </a:p>
          <a:p>
            <a:pPr eaLnBrk="1" hangingPunct="1"/>
            <a:endParaRPr lang="en-US" altLang="en-US" dirty="0">
              <a:latin typeface="Arial" panose="020B0604020202020204" pitchFamily="34" charset="0"/>
              <a:ea typeface="ヒラギノ角ゴ Pro W3"/>
              <a:cs typeface="ヒラギノ角ゴ Pro W3"/>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5CB2294-2815-0641-BA18-00635844A3C8}" type="slidenum">
              <a:rPr lang="en-US" smtClean="0"/>
              <a:t>1</a:t>
            </a:fld>
            <a:endParaRPr lang="en-US"/>
          </a:p>
        </p:txBody>
      </p:sp>
    </p:spTree>
    <p:extLst>
      <p:ext uri="{BB962C8B-B14F-4D97-AF65-F5344CB8AC3E}">
        <p14:creationId xmlns:p14="http://schemas.microsoft.com/office/powerpoint/2010/main" val="571892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dirty="0">
                <a:solidFill>
                  <a:schemeClr val="bg2">
                    <a:lumMod val="10000"/>
                  </a:schemeClr>
                </a:solidFill>
                <a:latin typeface="Georgia"/>
              </a:rPr>
              <a:t>專業發展證書課程的對象是有至少五年相關工作經驗，正在職業生涯當中的和平與發展領導人。該課程專供在職專業人士進修，需要</a:t>
            </a:r>
            <a:r>
              <a:rPr lang="en-US" altLang="zh-TW" sz="1200" dirty="0">
                <a:solidFill>
                  <a:schemeClr val="bg2">
                    <a:lumMod val="10000"/>
                  </a:schemeClr>
                </a:solidFill>
                <a:latin typeface="Georgia"/>
              </a:rPr>
              <a:t>11</a:t>
            </a:r>
            <a:r>
              <a:rPr lang="zh-TW" altLang="en-US" sz="1200" dirty="0">
                <a:solidFill>
                  <a:schemeClr val="bg2">
                    <a:lumMod val="10000"/>
                  </a:schemeClr>
                </a:solidFill>
                <a:latin typeface="Georgia"/>
              </a:rPr>
              <a:t>週的現場參與。獎學金學生在完成課程後可獲得研究生文憑。</a:t>
            </a:r>
          </a:p>
          <a:p>
            <a:endParaRPr lang="zh-TW" altLang="en-US" sz="1200" dirty="0">
              <a:solidFill>
                <a:schemeClr val="bg2">
                  <a:lumMod val="10000"/>
                </a:schemeClr>
              </a:solidFill>
              <a:latin typeface="Georgia"/>
            </a:endParaRPr>
          </a:p>
          <a:p>
            <a:r>
              <a:rPr lang="zh-TW" altLang="en-US" sz="1200" dirty="0">
                <a:solidFill>
                  <a:schemeClr val="bg2">
                    <a:lumMod val="10000"/>
                  </a:schemeClr>
                </a:solidFill>
                <a:latin typeface="Georgia"/>
              </a:rPr>
              <a:t>在為期一年的課程期間，多元不同背景與專業經驗的學生可獲得在社區與全球促進和平的實用技能。參加課程的候選人需有改變社會的倡議，以促進課程所在區域內的和平與發展，並清楚了解如何從獎學金獲得的經驗與人脈網絡來幫助推進自己的和平工作並增加自己的影響力。</a:t>
            </a:r>
          </a:p>
          <a:p>
            <a:endParaRPr lang="zh-TW" altLang="en-US" sz="1200" dirty="0">
              <a:solidFill>
                <a:schemeClr val="bg2">
                  <a:lumMod val="10000"/>
                </a:schemeClr>
              </a:solidFill>
              <a:latin typeface="Georgia"/>
            </a:endParaRPr>
          </a:p>
          <a:p>
            <a:r>
              <a:rPr lang="zh-TW" altLang="en-US" sz="1200" dirty="0">
                <a:solidFill>
                  <a:schemeClr val="bg2">
                    <a:lumMod val="10000"/>
                  </a:schemeClr>
                </a:solidFill>
                <a:latin typeface="Georgia"/>
              </a:rPr>
              <a:t>扶輪每年兩次為每個證書課程的和平中心挑選最多</a:t>
            </a:r>
            <a:r>
              <a:rPr lang="en-US" altLang="zh-TW" sz="1200" dirty="0">
                <a:solidFill>
                  <a:schemeClr val="bg2">
                    <a:lumMod val="10000"/>
                  </a:schemeClr>
                </a:solidFill>
                <a:latin typeface="Georgia"/>
              </a:rPr>
              <a:t>20</a:t>
            </a:r>
            <a:r>
              <a:rPr lang="zh-TW" altLang="en-US" sz="1200" dirty="0">
                <a:solidFill>
                  <a:schemeClr val="bg2">
                    <a:lumMod val="10000"/>
                  </a:schemeClr>
                </a:solidFill>
                <a:latin typeface="Georgia"/>
              </a:rPr>
              <a:t>名和平獎學金學生。不同梯次將有一些重疊，以鼓勵社群意識並增加社交機會。</a:t>
            </a:r>
          </a:p>
          <a:p>
            <a:endParaRPr lang="zh-TW" altLang="en-US" sz="1200" dirty="0">
              <a:solidFill>
                <a:schemeClr val="bg2">
                  <a:lumMod val="10000"/>
                </a:schemeClr>
              </a:solidFill>
              <a:latin typeface="Georgia"/>
            </a:endParaRPr>
          </a:p>
          <a:p>
            <a:r>
              <a:rPr lang="zh-TW" altLang="en-US" sz="1200" dirty="0">
                <a:solidFill>
                  <a:schemeClr val="bg2">
                    <a:lumMod val="10000"/>
                  </a:schemeClr>
                </a:solidFill>
                <a:latin typeface="Georgia"/>
              </a:rPr>
              <a:t>專業發展證書課程包括：</a:t>
            </a:r>
          </a:p>
          <a:p>
            <a:pPr marL="171450" indent="-171450">
              <a:buFont typeface="Arial" panose="020B0604020202020204" pitchFamily="34" charset="0"/>
              <a:buChar char="•"/>
            </a:pPr>
            <a:r>
              <a:rPr lang="zh-TW" altLang="en-US" sz="1200" dirty="0">
                <a:solidFill>
                  <a:schemeClr val="bg2">
                    <a:lumMod val="10000"/>
                  </a:schemeClr>
                </a:solidFill>
                <a:latin typeface="Georgia"/>
              </a:rPr>
              <a:t>為即將入學的獎學金學生提供基礎知識並訂定期望目標的線上初級課程</a:t>
            </a:r>
          </a:p>
          <a:p>
            <a:pPr marL="171450" indent="-171450">
              <a:buFont typeface="Arial" panose="020B0604020202020204" pitchFamily="34" charset="0"/>
              <a:buChar char="•"/>
            </a:pPr>
            <a:r>
              <a:rPr lang="zh-TW" altLang="en-US" sz="1200" dirty="0">
                <a:solidFill>
                  <a:schemeClr val="bg2">
                    <a:lumMod val="10000"/>
                  </a:schemeClr>
                </a:solidFill>
                <a:latin typeface="Georgia"/>
              </a:rPr>
              <a:t>包括實地研究在內之為期 </a:t>
            </a:r>
            <a:r>
              <a:rPr lang="en-US" altLang="zh-TW" sz="1200" dirty="0">
                <a:solidFill>
                  <a:schemeClr val="bg2">
                    <a:lumMod val="10000"/>
                  </a:schemeClr>
                </a:solidFill>
                <a:latin typeface="Georgia"/>
              </a:rPr>
              <a:t>10 </a:t>
            </a:r>
            <a:r>
              <a:rPr lang="zh-TW" altLang="en-US" sz="1200" dirty="0">
                <a:solidFill>
                  <a:schemeClr val="bg2">
                    <a:lumMod val="10000"/>
                  </a:schemeClr>
                </a:solidFill>
                <a:latin typeface="Georgia"/>
              </a:rPr>
              <a:t>週的現場課程</a:t>
            </a:r>
          </a:p>
          <a:p>
            <a:pPr marL="171450" indent="-171450">
              <a:buFont typeface="Arial" panose="020B0604020202020204" pitchFamily="34" charset="0"/>
              <a:buChar char="•"/>
            </a:pPr>
            <a:r>
              <a:rPr lang="zh-TW" altLang="en-US" sz="1200" dirty="0">
                <a:solidFill>
                  <a:schemeClr val="bg2">
                    <a:lumMod val="10000"/>
                  </a:schemeClr>
                </a:solidFill>
                <a:latin typeface="Georgia"/>
              </a:rPr>
              <a:t>為期 </a:t>
            </a:r>
            <a:r>
              <a:rPr lang="en-US" altLang="zh-TW" sz="1200" dirty="0">
                <a:solidFill>
                  <a:schemeClr val="bg2">
                    <a:lumMod val="10000"/>
                  </a:schemeClr>
                </a:solidFill>
                <a:latin typeface="Georgia"/>
              </a:rPr>
              <a:t>9 </a:t>
            </a:r>
            <a:r>
              <a:rPr lang="zh-TW" altLang="en-US" sz="1200" dirty="0">
                <a:solidFill>
                  <a:schemeClr val="bg2">
                    <a:lumMod val="10000"/>
                  </a:schemeClr>
                </a:solidFill>
                <a:latin typeface="Georgia"/>
              </a:rPr>
              <a:t>個月的獨立專案期，包含互動線上會議，在此期間，獎學金學生在自己的社區或工作場所開展社會變革計劃。</a:t>
            </a:r>
          </a:p>
          <a:p>
            <a:pPr marL="171450" indent="-171450">
              <a:buFont typeface="Arial" panose="020B0604020202020204" pitchFamily="34" charset="0"/>
              <a:buChar char="•"/>
            </a:pPr>
            <a:r>
              <a:rPr lang="zh-TW" altLang="en-US" sz="1200" dirty="0">
                <a:solidFill>
                  <a:schemeClr val="bg2">
                    <a:lumMod val="10000"/>
                  </a:schemeClr>
                </a:solidFill>
                <a:latin typeface="Georgia"/>
              </a:rPr>
              <a:t>為期一周的總整研討會，供獎學金學生反思及報告他們積極促進和平的努力與影響。</a:t>
            </a:r>
          </a:p>
          <a:p>
            <a:pPr marL="171450" indent="-171450">
              <a:buFont typeface="Arial" panose="020B0604020202020204" pitchFamily="34" charset="0"/>
              <a:buChar char="•"/>
            </a:pPr>
            <a:endParaRPr lang="en-GB" sz="1200" dirty="0">
              <a:latin typeface="Georgia" panose="02040502050405020303" pitchFamily="18" charset="0"/>
            </a:endParaRPr>
          </a:p>
          <a:p>
            <a:endPar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endParaRPr>
          </a:p>
          <a:p>
            <a:endParaRPr lang="en-US" dirty="0"/>
          </a:p>
        </p:txBody>
      </p:sp>
      <p:sp>
        <p:nvSpPr>
          <p:cNvPr id="4" name="Slide Number Placeholder 3"/>
          <p:cNvSpPr>
            <a:spLocks noGrp="1"/>
          </p:cNvSpPr>
          <p:nvPr>
            <p:ph type="sldNum" sz="quarter" idx="10"/>
          </p:nvPr>
        </p:nvSpPr>
        <p:spPr/>
        <p:txBody>
          <a:bodyPr/>
          <a:lstStyle/>
          <a:p>
            <a:fld id="{55CB2294-2815-0641-BA18-00635844A3C8}" type="slidenum">
              <a:rPr lang="en-US" smtClean="0"/>
              <a:t>10</a:t>
            </a:fld>
            <a:endParaRPr lang="en-US"/>
          </a:p>
        </p:txBody>
      </p:sp>
    </p:spTree>
    <p:extLst>
      <p:ext uri="{BB962C8B-B14F-4D97-AF65-F5344CB8AC3E}">
        <p14:creationId xmlns:p14="http://schemas.microsoft.com/office/powerpoint/2010/main" val="4275716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證書課程的理想候選人應證明是和平與發展方面的領導人，並有至少</a:t>
            </a:r>
            <a:r>
              <a:rPr lang="en-US" altLang="zh-TW"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5</a:t>
            </a:r>
            <a:r>
              <a:rPr lang="zh-TW" alt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年相關工作經驗。</a:t>
            </a:r>
          </a:p>
          <a:p>
            <a:endParaRPr lang="zh-TW" alt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endParaRPr>
          </a:p>
          <a:p>
            <a:r>
              <a:rPr lang="zh-TW" alt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候選人參加課程需構想改變社會的倡議，以促進課程所在區域或自己的社區內的和平與發展。候選人亦需清楚了解如何從獎學金獲得的經驗與人脈網絡來幫助推進自己的和平工作並增加自己的影響力。</a:t>
            </a:r>
          </a:p>
          <a:p>
            <a:endParaRPr lang="zh-TW" alt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endParaRPr>
          </a:p>
          <a:p>
            <a:r>
              <a:rPr lang="zh-TW" alt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課程結束後，候選人應願意分享自己的工作及經驗，與所在區域的和平獎學金學生保持聯繫，並與扶輪社員維持密切連結。</a:t>
            </a:r>
          </a:p>
          <a:p>
            <a:endParaRPr lang="zh-TW" alt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endParaRPr>
          </a:p>
          <a:p>
            <a:r>
              <a:rPr lang="zh-TW" alt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候選人還必須：</a:t>
            </a:r>
          </a:p>
          <a:p>
            <a:endParaRPr lang="zh-TW" alt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endParaRPr>
          </a:p>
          <a:p>
            <a:pPr marL="171450" indent="-171450">
              <a:buFont typeface="Arial" panose="020B0604020202020204" pitchFamily="34" charset="0"/>
              <a:buChar char="•"/>
            </a:pPr>
            <a:r>
              <a:rPr lang="zh-TW" alt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精通英語</a:t>
            </a:r>
          </a:p>
          <a:p>
            <a:pPr marL="171450" indent="-171450">
              <a:buFont typeface="Arial" panose="020B0604020202020204" pitchFamily="34" charset="0"/>
              <a:buChar char="•"/>
            </a:pPr>
            <a:r>
              <a:rPr lang="zh-TW" alt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有學士學位</a:t>
            </a:r>
          </a:p>
          <a:p>
            <a:pPr marL="171450" indent="-171450">
              <a:buFont typeface="Arial" panose="020B0604020202020204" pitchFamily="34" charset="0"/>
              <a:buChar char="•"/>
            </a:pPr>
            <a:r>
              <a:rPr lang="zh-TW" alt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透過專業與學術成就以及個人或社區服務，顯現堅決致力於跨文化的理解與和平</a:t>
            </a:r>
          </a:p>
          <a:p>
            <a:pPr marL="171450" indent="-171450">
              <a:buFont typeface="Arial" panose="020B0604020202020204" pitchFamily="34" charset="0"/>
              <a:buChar char="•"/>
            </a:pPr>
            <a:r>
              <a:rPr lang="zh-TW" alt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展現出領導能力</a:t>
            </a:r>
          </a:p>
          <a:p>
            <a:pPr marL="171450" indent="-171450">
              <a:buFont typeface="Arial" panose="020B0604020202020204" pitchFamily="34" charset="0"/>
              <a:buChar char="•"/>
            </a:pPr>
            <a:r>
              <a:rPr lang="zh-TW" alt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能夠說明自己的促進和平計劃如何與扶輪社的使命一致</a:t>
            </a:r>
          </a:p>
          <a:p>
            <a:endParaRPr lang="zh-TW" alt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endParaRPr>
          </a:p>
          <a:p>
            <a:r>
              <a:rPr lang="zh-TW" alt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馬克雷雷大學的候選人：必須來自非洲，或曾在非洲工作過，或曾與非洲大陸以外的非洲社區或倡議合作。 符合兩個證書課程和平中心的資格標準的候選人可在申請書中註明馬克雷雷大學與朱拉隆功大學何者為第一與第二志願，然後由兩所大學審理挑選。</a:t>
            </a:r>
          </a:p>
        </p:txBody>
      </p:sp>
      <p:sp>
        <p:nvSpPr>
          <p:cNvPr id="4" name="Slide Number Placeholder 3"/>
          <p:cNvSpPr>
            <a:spLocks noGrp="1"/>
          </p:cNvSpPr>
          <p:nvPr>
            <p:ph type="sldNum" sz="quarter" idx="10"/>
          </p:nvPr>
        </p:nvSpPr>
        <p:spPr/>
        <p:txBody>
          <a:bodyPr/>
          <a:lstStyle/>
          <a:p>
            <a:fld id="{55CB2294-2815-0641-BA18-00635844A3C8}" type="slidenum">
              <a:rPr lang="en-US" smtClean="0"/>
              <a:t>11</a:t>
            </a:fld>
            <a:endParaRPr lang="en-US"/>
          </a:p>
        </p:txBody>
      </p:sp>
    </p:spTree>
    <p:extLst>
      <p:ext uri="{BB962C8B-B14F-4D97-AF65-F5344CB8AC3E}">
        <p14:creationId xmlns:p14="http://schemas.microsoft.com/office/powerpoint/2010/main" val="1210554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kern="1200" dirty="0">
                <a:solidFill>
                  <a:schemeClr val="tx1"/>
                </a:solidFill>
                <a:effectLst/>
                <a:latin typeface="+mn-lt"/>
                <a:ea typeface="+mn-ea"/>
                <a:cs typeface="+mn-cs"/>
              </a:rPr>
              <a:t>扶輪和平獎學金不得用於博士研究。</a:t>
            </a:r>
          </a:p>
          <a:p>
            <a:endParaRPr lang="zh-TW" alt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zh-TW" altLang="en-US" sz="1200" kern="1200" dirty="0">
                <a:solidFill>
                  <a:schemeClr val="tx1"/>
                </a:solidFill>
                <a:effectLst/>
                <a:latin typeface="+mn-lt"/>
                <a:ea typeface="+mn-ea"/>
                <a:cs typeface="+mn-cs"/>
              </a:rPr>
              <a:t>現職扶輪社員及其配偶或直系後裔沒有資格申請。前扶輪社員及其親屬必須在退社後等待</a:t>
            </a:r>
            <a:r>
              <a:rPr lang="en-US" altLang="zh-TW" sz="1200" kern="1200" dirty="0">
                <a:solidFill>
                  <a:schemeClr val="tx1"/>
                </a:solidFill>
                <a:effectLst/>
                <a:latin typeface="+mn-lt"/>
                <a:ea typeface="+mn-ea"/>
                <a:cs typeface="+mn-cs"/>
              </a:rPr>
              <a:t>3</a:t>
            </a:r>
            <a:r>
              <a:rPr lang="zh-TW" altLang="en-US" sz="1200" kern="1200" dirty="0">
                <a:solidFill>
                  <a:schemeClr val="tx1"/>
                </a:solidFill>
                <a:effectLst/>
                <a:latin typeface="+mn-lt"/>
                <a:ea typeface="+mn-ea"/>
                <a:cs typeface="+mn-cs"/>
              </a:rPr>
              <a:t>年才能申請。請參閱扶輪和平中心網頁以了解詳情。</a:t>
            </a:r>
          </a:p>
          <a:p>
            <a:pPr marL="171450" indent="-171450">
              <a:buFont typeface="Arial" panose="020B0604020202020204" pitchFamily="34" charset="0"/>
              <a:buChar char="•"/>
            </a:pPr>
            <a:endParaRPr lang="zh-TW" alt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zh-TW" altLang="en-US" sz="1200" kern="1200" dirty="0">
                <a:solidFill>
                  <a:schemeClr val="tx1"/>
                </a:solidFill>
                <a:effectLst/>
                <a:latin typeface="+mn-lt"/>
                <a:ea typeface="+mn-ea"/>
                <a:cs typeface="+mn-cs"/>
              </a:rPr>
              <a:t>已完成證書課程或全球獎助金獎學金的扶輪和平獎學金學生，必須在課程結束日期與他們預計申請的和平獎學金開始日期之間等待三年。</a:t>
            </a:r>
          </a:p>
          <a:p>
            <a:pPr marL="171450" indent="-171450">
              <a:buFont typeface="Arial" panose="020B0604020202020204" pitchFamily="34" charset="0"/>
              <a:buChar char="•"/>
            </a:pPr>
            <a:endParaRPr lang="zh-TW" alt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zh-TW" altLang="en-US" sz="1200" kern="1200" dirty="0">
                <a:solidFill>
                  <a:schemeClr val="tx1"/>
                </a:solidFill>
                <a:effectLst/>
                <a:latin typeface="+mn-lt"/>
                <a:ea typeface="+mn-ea"/>
                <a:cs typeface="+mn-cs"/>
              </a:rPr>
              <a:t>最後，候選人必須在最近的學位課程完成時</a:t>
            </a:r>
            <a:r>
              <a:rPr lang="en-US" altLang="zh-TW" sz="1200" kern="1200" dirty="0">
                <a:solidFill>
                  <a:schemeClr val="tx1"/>
                </a:solidFill>
                <a:effectLst/>
                <a:latin typeface="+mn-lt"/>
                <a:ea typeface="+mn-ea"/>
                <a:cs typeface="+mn-cs"/>
              </a:rPr>
              <a:t>(</a:t>
            </a:r>
            <a:r>
              <a:rPr lang="zh-TW" altLang="en-US" sz="1200" kern="1200" dirty="0">
                <a:solidFill>
                  <a:schemeClr val="tx1"/>
                </a:solidFill>
                <a:effectLst/>
                <a:latin typeface="+mn-lt"/>
                <a:ea typeface="+mn-ea"/>
                <a:cs typeface="+mn-cs"/>
              </a:rPr>
              <a:t>大學本科或研究所學位</a:t>
            </a:r>
            <a:r>
              <a:rPr lang="en-US" altLang="zh-TW" sz="1200" kern="1200" dirty="0">
                <a:solidFill>
                  <a:schemeClr val="tx1"/>
                </a:solidFill>
                <a:effectLst/>
                <a:latin typeface="+mn-lt"/>
                <a:ea typeface="+mn-ea"/>
                <a:cs typeface="+mn-cs"/>
              </a:rPr>
              <a:t>)</a:t>
            </a:r>
            <a:r>
              <a:rPr lang="zh-TW" altLang="en-US" sz="1200" kern="1200" dirty="0">
                <a:solidFill>
                  <a:schemeClr val="tx1"/>
                </a:solidFill>
                <a:effectLst/>
                <a:latin typeface="+mn-lt"/>
                <a:ea typeface="+mn-ea"/>
                <a:cs typeface="+mn-cs"/>
              </a:rPr>
              <a:t>與他們預計申請的和平獎學金開始日期之間至少有三年的時間。 目前就讀大學本科或研究所課程的候選人沒有資格申請。</a:t>
            </a:r>
          </a:p>
          <a:p>
            <a:endParaRPr lang="en-US" dirty="0"/>
          </a:p>
        </p:txBody>
      </p:sp>
      <p:sp>
        <p:nvSpPr>
          <p:cNvPr id="4" name="Slide Number Placeholder 3"/>
          <p:cNvSpPr>
            <a:spLocks noGrp="1"/>
          </p:cNvSpPr>
          <p:nvPr>
            <p:ph type="sldNum" sz="quarter" idx="10"/>
          </p:nvPr>
        </p:nvSpPr>
        <p:spPr/>
        <p:txBody>
          <a:bodyPr/>
          <a:lstStyle/>
          <a:p>
            <a:fld id="{55CB2294-2815-0641-BA18-00635844A3C8}" type="slidenum">
              <a:rPr lang="en-US" smtClean="0"/>
              <a:t>12</a:t>
            </a:fld>
            <a:endParaRPr lang="en-US"/>
          </a:p>
        </p:txBody>
      </p:sp>
    </p:spTree>
    <p:extLst>
      <p:ext uri="{BB962C8B-B14F-4D97-AF65-F5344CB8AC3E}">
        <p14:creationId xmlns:p14="http://schemas.microsoft.com/office/powerpoint/2010/main" val="548360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latin typeface="Georgia" panose="02040502050405020303" pitchFamily="18" charset="0"/>
                <a:ea typeface="ヒラギノ角ゴ Pro W3" pitchFamily="-111" charset="-128"/>
              </a:rPr>
              <a:t>扶輪和平獎學金既慷慨又面面俱到。</a:t>
            </a:r>
          </a:p>
          <a:p>
            <a:endParaRPr lang="zh-TW" altLang="en-US" dirty="0">
              <a:latin typeface="Georgia" panose="02040502050405020303" pitchFamily="18" charset="0"/>
              <a:ea typeface="ヒラギノ角ゴ Pro W3" pitchFamily="-111" charset="-128"/>
            </a:endParaRPr>
          </a:p>
          <a:p>
            <a:r>
              <a:rPr lang="zh-TW" altLang="en-US" dirty="0">
                <a:latin typeface="Georgia" panose="02040502050405020303" pitchFamily="18" charset="0"/>
                <a:ea typeface="ヒラギノ角ゴ Pro W3" pitchFamily="-111" charset="-128"/>
              </a:rPr>
              <a:t>獎學金資助的費用包括學費、住宿費、旅行與實地體驗費用。</a:t>
            </a:r>
          </a:p>
          <a:p>
            <a:endParaRPr lang="en-US" dirty="0"/>
          </a:p>
        </p:txBody>
      </p:sp>
      <p:sp>
        <p:nvSpPr>
          <p:cNvPr id="4" name="Slide Number Placeholder 3"/>
          <p:cNvSpPr>
            <a:spLocks noGrp="1"/>
          </p:cNvSpPr>
          <p:nvPr>
            <p:ph type="sldNum" sz="quarter" idx="10"/>
          </p:nvPr>
        </p:nvSpPr>
        <p:spPr/>
        <p:txBody>
          <a:bodyPr/>
          <a:lstStyle/>
          <a:p>
            <a:fld id="{55CB2294-2815-0641-BA18-00635844A3C8}" type="slidenum">
              <a:rPr lang="en-US" smtClean="0"/>
              <a:t>13</a:t>
            </a:fld>
            <a:endParaRPr lang="en-US"/>
          </a:p>
        </p:txBody>
      </p:sp>
    </p:spTree>
    <p:extLst>
      <p:ext uri="{BB962C8B-B14F-4D97-AF65-F5344CB8AC3E}">
        <p14:creationId xmlns:p14="http://schemas.microsoft.com/office/powerpoint/2010/main" val="696051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55CB2294-2815-0641-BA18-00635844A3C8}" type="slidenum">
              <a:rPr lang="en-US" smtClean="0"/>
              <a:t>14</a:t>
            </a:fld>
            <a:endParaRPr lang="en-US"/>
          </a:p>
        </p:txBody>
      </p:sp>
    </p:spTree>
    <p:extLst>
      <p:ext uri="{BB962C8B-B14F-4D97-AF65-F5344CB8AC3E}">
        <p14:creationId xmlns:p14="http://schemas.microsoft.com/office/powerpoint/2010/main" val="2652728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zh-TW" sz="1200" dirty="0">
                <a:latin typeface="Georgia" panose="02040502050405020303" pitchFamily="18" charset="0"/>
              </a:rPr>
              <a:t>1,500</a:t>
            </a:r>
            <a:r>
              <a:rPr lang="zh-TW" altLang="en-US" sz="1200" dirty="0">
                <a:latin typeface="Georgia" panose="02040502050405020303" pitchFamily="18" charset="0"/>
              </a:rPr>
              <a:t>多名在職的和平獎學金前受獎人中有</a:t>
            </a:r>
            <a:r>
              <a:rPr lang="en-US" altLang="zh-TW" sz="1200" dirty="0">
                <a:latin typeface="Georgia" panose="02040502050405020303" pitchFamily="18" charset="0"/>
              </a:rPr>
              <a:t>93%</a:t>
            </a:r>
            <a:r>
              <a:rPr lang="zh-TW" altLang="en-US" sz="1200" dirty="0">
                <a:latin typeface="Georgia" panose="02040502050405020303" pitchFamily="18" charset="0"/>
              </a:rPr>
              <a:t>表示，他們在</a:t>
            </a:r>
            <a:r>
              <a:rPr lang="en-US" altLang="zh-TW" sz="1200" dirty="0">
                <a:latin typeface="Georgia" panose="02040502050405020303" pitchFamily="18" charset="0"/>
              </a:rPr>
              <a:t>115</a:t>
            </a:r>
            <a:r>
              <a:rPr lang="zh-TW" altLang="en-US" sz="1200" dirty="0">
                <a:latin typeface="Georgia" panose="02040502050405020303" pitchFamily="18" charset="0"/>
              </a:rPr>
              <a:t>多個國家從事的工作與和平及發展有關。</a:t>
            </a:r>
          </a:p>
          <a:p>
            <a:pPr>
              <a:defRPr/>
            </a:pPr>
            <a:endParaRPr lang="zh-TW" altLang="en-US" sz="1200" dirty="0">
              <a:latin typeface="Georgia" panose="02040502050405020303" pitchFamily="18" charset="0"/>
            </a:endParaRPr>
          </a:p>
          <a:p>
            <a:pPr marL="171450" indent="-171450">
              <a:buFont typeface="Arial" panose="020B0604020202020204" pitchFamily="34" charset="0"/>
              <a:buChar char="•"/>
              <a:defRPr/>
            </a:pPr>
            <a:r>
              <a:rPr lang="en-US" altLang="zh-TW" sz="1200" dirty="0">
                <a:latin typeface="Georgia" panose="02040502050405020303" pitchFamily="18" charset="0"/>
              </a:rPr>
              <a:t>27% </a:t>
            </a:r>
            <a:r>
              <a:rPr lang="zh-TW" altLang="en-US" sz="1200" dirty="0">
                <a:latin typeface="Georgia" panose="02040502050405020303" pitchFamily="18" charset="0"/>
              </a:rPr>
              <a:t>擔任非政府組織的領導人</a:t>
            </a:r>
          </a:p>
          <a:p>
            <a:pPr marL="171450" indent="-171450">
              <a:buFont typeface="Arial" panose="020B0604020202020204" pitchFamily="34" charset="0"/>
              <a:buChar char="•"/>
              <a:defRPr/>
            </a:pPr>
            <a:r>
              <a:rPr lang="en-US" altLang="zh-TW" sz="1200" dirty="0">
                <a:latin typeface="Georgia" panose="02040502050405020303" pitchFamily="18" charset="0"/>
              </a:rPr>
              <a:t>18% </a:t>
            </a:r>
            <a:r>
              <a:rPr lang="zh-TW" altLang="en-US" sz="1200" dirty="0">
                <a:latin typeface="Georgia" panose="02040502050405020303" pitchFamily="18" charset="0"/>
              </a:rPr>
              <a:t>從事研究及教育工作</a:t>
            </a:r>
          </a:p>
          <a:p>
            <a:pPr marL="171450" indent="-171450">
              <a:buFont typeface="Arial" panose="020B0604020202020204" pitchFamily="34" charset="0"/>
              <a:buChar char="•"/>
              <a:defRPr/>
            </a:pPr>
            <a:r>
              <a:rPr lang="en-US" altLang="zh-TW" sz="1200" dirty="0">
                <a:latin typeface="Georgia" panose="02040502050405020303" pitchFamily="18" charset="0"/>
              </a:rPr>
              <a:t>14% </a:t>
            </a:r>
            <a:r>
              <a:rPr lang="zh-TW" altLang="en-US" sz="1200" dirty="0">
                <a:latin typeface="Georgia" panose="02040502050405020303" pitchFamily="18" charset="0"/>
              </a:rPr>
              <a:t>在政府機構任職</a:t>
            </a:r>
          </a:p>
          <a:p>
            <a:pPr marL="171450" indent="-171450">
              <a:buFont typeface="Arial" panose="020B0604020202020204" pitchFamily="34" charset="0"/>
              <a:buChar char="•"/>
              <a:defRPr/>
            </a:pPr>
            <a:r>
              <a:rPr lang="en-US" altLang="zh-TW" sz="1200" dirty="0">
                <a:latin typeface="Georgia" panose="02040502050405020303" pitchFamily="18" charset="0"/>
              </a:rPr>
              <a:t>11% </a:t>
            </a:r>
            <a:r>
              <a:rPr lang="zh-TW" altLang="en-US" sz="1200" dirty="0">
                <a:latin typeface="Georgia" panose="02040502050405020303" pitchFamily="18" charset="0"/>
              </a:rPr>
              <a:t>從事其他和平與發展工作</a:t>
            </a:r>
          </a:p>
          <a:p>
            <a:pPr marL="171450" indent="-171450">
              <a:buFont typeface="Arial" panose="020B0604020202020204" pitchFamily="34" charset="0"/>
              <a:buChar char="•"/>
              <a:defRPr/>
            </a:pPr>
            <a:r>
              <a:rPr lang="en-US" altLang="zh-TW" sz="1200" dirty="0">
                <a:latin typeface="Georgia" panose="02040502050405020303" pitchFamily="18" charset="0"/>
              </a:rPr>
              <a:t>7% </a:t>
            </a:r>
            <a:r>
              <a:rPr lang="zh-TW" altLang="en-US" sz="1200" dirty="0">
                <a:latin typeface="Georgia" panose="02040502050405020303" pitchFamily="18" charset="0"/>
              </a:rPr>
              <a:t>為多邊組織工作</a:t>
            </a:r>
          </a:p>
          <a:p>
            <a:pPr marL="171450" indent="-171450">
              <a:buFont typeface="Arial" panose="020B0604020202020204" pitchFamily="34" charset="0"/>
              <a:buChar char="•"/>
              <a:defRPr/>
            </a:pPr>
            <a:r>
              <a:rPr lang="en-US" altLang="zh-TW" sz="1200" dirty="0">
                <a:latin typeface="Georgia" panose="02040502050405020303" pitchFamily="18" charset="0"/>
              </a:rPr>
              <a:t>5% </a:t>
            </a:r>
            <a:r>
              <a:rPr lang="zh-TW" altLang="en-US" sz="1200" dirty="0">
                <a:latin typeface="Georgia" panose="02040502050405020303" pitchFamily="18" charset="0"/>
              </a:rPr>
              <a:t>正在攻讀高級學位</a:t>
            </a:r>
          </a:p>
          <a:p>
            <a:pPr marL="171450" indent="-171450">
              <a:buFont typeface="Arial" panose="020B0604020202020204" pitchFamily="34" charset="0"/>
              <a:buChar char="•"/>
              <a:defRPr/>
            </a:pPr>
            <a:r>
              <a:rPr lang="en-US" altLang="zh-TW" sz="1200" dirty="0">
                <a:latin typeface="Georgia" panose="02040502050405020303" pitchFamily="18" charset="0"/>
              </a:rPr>
              <a:t>5% </a:t>
            </a:r>
            <a:r>
              <a:rPr lang="zh-TW" altLang="en-US" sz="1200" dirty="0">
                <a:latin typeface="Georgia" panose="02040502050405020303" pitchFamily="18" charset="0"/>
              </a:rPr>
              <a:t>從事執法與軍事工作</a:t>
            </a:r>
          </a:p>
          <a:p>
            <a:pPr marL="171450" indent="-171450">
              <a:buFont typeface="Arial" panose="020B0604020202020204" pitchFamily="34" charset="0"/>
              <a:buChar char="•"/>
              <a:defRPr/>
            </a:pPr>
            <a:r>
              <a:rPr lang="en-US" altLang="zh-TW" sz="1200" dirty="0">
                <a:latin typeface="Georgia" panose="02040502050405020303" pitchFamily="18" charset="0"/>
              </a:rPr>
              <a:t>4% </a:t>
            </a:r>
            <a:r>
              <a:rPr lang="zh-TW" altLang="en-US" sz="1200" dirty="0">
                <a:latin typeface="Georgia" panose="02040502050405020303" pitchFamily="18" charset="0"/>
              </a:rPr>
              <a:t>從事法律工作</a:t>
            </a:r>
          </a:p>
          <a:p>
            <a:pPr marL="171450" indent="-171450">
              <a:buFont typeface="Arial" panose="020B0604020202020204" pitchFamily="34" charset="0"/>
              <a:buChar char="•"/>
              <a:defRPr/>
            </a:pPr>
            <a:r>
              <a:rPr lang="en-US" altLang="zh-TW" sz="1200" dirty="0">
                <a:latin typeface="Georgia" panose="02040502050405020303" pitchFamily="18" charset="0"/>
              </a:rPr>
              <a:t>4% </a:t>
            </a:r>
            <a:r>
              <a:rPr lang="zh-TW" altLang="en-US" sz="1200" dirty="0">
                <a:latin typeface="Georgia" panose="02040502050405020303" pitchFamily="18" charset="0"/>
              </a:rPr>
              <a:t>從事媒體、藝術與促進和平的工作</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5CB2294-2815-0641-BA18-00635844A3C8}" type="slidenum">
              <a:rPr lang="en-US" smtClean="0"/>
              <a:t>15</a:t>
            </a:fld>
            <a:endParaRPr lang="en-US"/>
          </a:p>
        </p:txBody>
      </p:sp>
    </p:spTree>
    <p:extLst>
      <p:ext uri="{BB962C8B-B14F-4D97-AF65-F5344CB8AC3E}">
        <p14:creationId xmlns:p14="http://schemas.microsoft.com/office/powerpoint/2010/main" val="790404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55CB2294-2815-0641-BA18-00635844A3C8}" type="slidenum">
              <a:rPr lang="en-US" smtClean="0"/>
              <a:t>16</a:t>
            </a:fld>
            <a:endParaRPr lang="en-US"/>
          </a:p>
        </p:txBody>
      </p:sp>
    </p:spTree>
    <p:extLst>
      <p:ext uri="{BB962C8B-B14F-4D97-AF65-F5344CB8AC3E}">
        <p14:creationId xmlns:p14="http://schemas.microsoft.com/office/powerpoint/2010/main" val="3508407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55CB2294-2815-0641-BA18-00635844A3C8}" type="slidenum">
              <a:rPr lang="en-US" smtClean="0"/>
              <a:t>17</a:t>
            </a:fld>
            <a:endParaRPr lang="en-US"/>
          </a:p>
        </p:txBody>
      </p:sp>
    </p:spTree>
    <p:extLst>
      <p:ext uri="{BB962C8B-B14F-4D97-AF65-F5344CB8AC3E}">
        <p14:creationId xmlns:p14="http://schemas.microsoft.com/office/powerpoint/2010/main" val="4058855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55CB2294-2815-0641-BA18-00635844A3C8}" type="slidenum">
              <a:rPr lang="en-US" smtClean="0"/>
              <a:t>18</a:t>
            </a:fld>
            <a:endParaRPr lang="en-US"/>
          </a:p>
        </p:txBody>
      </p:sp>
    </p:spTree>
    <p:extLst>
      <p:ext uri="{BB962C8B-B14F-4D97-AF65-F5344CB8AC3E}">
        <p14:creationId xmlns:p14="http://schemas.microsoft.com/office/powerpoint/2010/main" val="2566914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透過她的社會改革倡議，</a:t>
            </a:r>
            <a:r>
              <a:rPr lang="en-US" altLang="zh-TW" sz="1200" b="0" i="0" kern="1200" dirty="0" err="1">
                <a:solidFill>
                  <a:schemeClr val="tx1"/>
                </a:solidFill>
                <a:effectLst/>
                <a:latin typeface="+mn-lt"/>
                <a:ea typeface="+mn-ea"/>
                <a:cs typeface="+mn-cs"/>
              </a:rPr>
              <a:t>Rusare</a:t>
            </a:r>
            <a:r>
              <a:rPr lang="en-US" altLang="zh-TW" sz="1200" b="0" i="0" kern="1200" dirty="0">
                <a:solidFill>
                  <a:schemeClr val="tx1"/>
                </a:solidFill>
                <a:effectLst/>
                <a:latin typeface="+mn-lt"/>
                <a:ea typeface="+mn-ea"/>
                <a:cs typeface="+mn-cs"/>
              </a:rPr>
              <a:t> </a:t>
            </a:r>
            <a:r>
              <a:rPr lang="zh-TW" altLang="en-US" sz="1200" b="0" i="0" kern="1200" dirty="0">
                <a:solidFill>
                  <a:schemeClr val="tx1"/>
                </a:solidFill>
                <a:effectLst/>
                <a:latin typeface="+mn-lt"/>
                <a:ea typeface="+mn-ea"/>
                <a:cs typeface="+mn-cs"/>
              </a:rPr>
              <a:t>想要改變辛巴威新聞業的行事方式。 「我們必須擺脫‘有流血故事業績就領先’的想法，並以和平實踐者的身分工作，」她說 「一個正面、促進和平的故事可以讓人們購買一份報紙，如果故事人情味夠且精彩。」 她計劃訓練</a:t>
            </a:r>
            <a:r>
              <a:rPr lang="en-US" altLang="zh-TW" sz="1200" b="0" i="0" kern="1200" dirty="0">
                <a:solidFill>
                  <a:schemeClr val="tx1"/>
                </a:solidFill>
                <a:effectLst/>
                <a:latin typeface="+mn-lt"/>
                <a:ea typeface="+mn-ea"/>
                <a:cs typeface="+mn-cs"/>
              </a:rPr>
              <a:t>20</a:t>
            </a:r>
            <a:r>
              <a:rPr lang="zh-TW" altLang="en-US" sz="1200" b="0" i="0" kern="1200" dirty="0">
                <a:solidFill>
                  <a:schemeClr val="tx1"/>
                </a:solidFill>
                <a:effectLst/>
                <a:latin typeface="+mn-lt"/>
                <a:ea typeface="+mn-ea"/>
                <a:cs typeface="+mn-cs"/>
              </a:rPr>
              <a:t>名報導衝突藝術方面的記者，一群恩迪比利和紹那記者，一起合作，並要求每個人走出去，在自己人當中指導記者，直到這種行事方法擴展到全國乃至國際間。</a:t>
            </a:r>
            <a:endParaRPr lang="en-US" dirty="0"/>
          </a:p>
        </p:txBody>
      </p:sp>
      <p:sp>
        <p:nvSpPr>
          <p:cNvPr id="4" name="Slide Number Placeholder 3"/>
          <p:cNvSpPr>
            <a:spLocks noGrp="1"/>
          </p:cNvSpPr>
          <p:nvPr>
            <p:ph type="sldNum" sz="quarter" idx="5"/>
          </p:nvPr>
        </p:nvSpPr>
        <p:spPr/>
        <p:txBody>
          <a:bodyPr/>
          <a:lstStyle/>
          <a:p>
            <a:fld id="{55CB2294-2815-0641-BA18-00635844A3C8}" type="slidenum">
              <a:rPr lang="en-US" smtClean="0"/>
              <a:t>19</a:t>
            </a:fld>
            <a:endParaRPr lang="en-US"/>
          </a:p>
        </p:txBody>
      </p:sp>
    </p:spTree>
    <p:extLst>
      <p:ext uri="{BB962C8B-B14F-4D97-AF65-F5344CB8AC3E}">
        <p14:creationId xmlns:p14="http://schemas.microsoft.com/office/powerpoint/2010/main" val="4144807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扶輪和平中心</a:t>
            </a:r>
            <a:r>
              <a:rPr lang="en-US" altLang="zh-TW"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(Rotary Peace Centers)</a:t>
            </a:r>
            <a:r>
              <a:rPr lang="zh-TW" alt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計畫打造一個永續和平的願景 </a:t>
            </a:r>
            <a:r>
              <a:rPr lang="en-US" altLang="zh-TW"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a:t>
            </a:r>
            <a:r>
              <a:rPr lang="zh-TW" alt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 包含一個由致力於預防與解決全球衝突的促進和平人士與社區領袖組成的網絡。</a:t>
            </a:r>
          </a:p>
          <a:p>
            <a:endPar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5CB2294-2815-0641-BA18-00635844A3C8}" type="slidenum">
              <a:rPr lang="en-US" smtClean="0"/>
              <a:t>2</a:t>
            </a:fld>
            <a:endParaRPr lang="en-US"/>
          </a:p>
        </p:txBody>
      </p:sp>
    </p:spTree>
    <p:extLst>
      <p:ext uri="{BB962C8B-B14F-4D97-AF65-F5344CB8AC3E}">
        <p14:creationId xmlns:p14="http://schemas.microsoft.com/office/powerpoint/2010/main" val="9491474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55CB2294-2815-0641-BA18-00635844A3C8}" type="slidenum">
              <a:rPr lang="en-US" smtClean="0"/>
              <a:t>20</a:t>
            </a:fld>
            <a:endParaRPr lang="en-US"/>
          </a:p>
        </p:txBody>
      </p:sp>
    </p:spTree>
    <p:extLst>
      <p:ext uri="{BB962C8B-B14F-4D97-AF65-F5344CB8AC3E}">
        <p14:creationId xmlns:p14="http://schemas.microsoft.com/office/powerpoint/2010/main" val="1907532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dirty="0">
                <a:latin typeface="Georgia"/>
                <a:ea typeface="ヒラギノ角ゴ Pro W3" pitchFamily="-111" charset="-128"/>
              </a:rPr>
              <a:t>如何申請</a:t>
            </a:r>
          </a:p>
          <a:p>
            <a:endParaRPr lang="zh-TW" altLang="en-US" sz="1200" dirty="0">
              <a:latin typeface="Georgia"/>
              <a:ea typeface="ヒラギノ角ゴ Pro W3" pitchFamily="-111" charset="-128"/>
            </a:endParaRPr>
          </a:p>
          <a:p>
            <a:pPr marL="171450" indent="-171450">
              <a:buFont typeface="Arial" panose="020B0604020202020204" pitchFamily="34" charset="0"/>
              <a:buChar char="•"/>
            </a:pPr>
            <a:r>
              <a:rPr lang="zh-TW" altLang="en-US" sz="1200" dirty="0">
                <a:latin typeface="Georgia"/>
                <a:ea typeface="ヒラギノ角ゴ Pro W3" pitchFamily="-111" charset="-128"/>
              </a:rPr>
              <a:t>候選人可以從</a:t>
            </a:r>
            <a:r>
              <a:rPr lang="en-US" altLang="zh-TW" sz="1200" dirty="0">
                <a:latin typeface="Georgia"/>
                <a:ea typeface="ヒラギノ角ゴ Pro W3" pitchFamily="-111" charset="-128"/>
              </a:rPr>
              <a:t>2</a:t>
            </a:r>
            <a:r>
              <a:rPr lang="zh-TW" altLang="en-US" sz="1200" dirty="0">
                <a:latin typeface="Georgia"/>
                <a:ea typeface="ヒラギノ角ゴ Pro W3" pitchFamily="-111" charset="-128"/>
              </a:rPr>
              <a:t>月起查詢線上申請資訊，並應仔細審查所有資格規定及限制，及徹底研究每個扶輪和平中心的課程與計畫，並準備好排定前</a:t>
            </a:r>
            <a:r>
              <a:rPr lang="en-US" altLang="zh-TW" sz="1200" dirty="0">
                <a:latin typeface="Georgia"/>
                <a:ea typeface="ヒラギノ角ゴ Pro W3" pitchFamily="-111" charset="-128"/>
              </a:rPr>
              <a:t>2</a:t>
            </a:r>
            <a:r>
              <a:rPr lang="zh-TW" altLang="en-US" sz="1200" dirty="0">
                <a:latin typeface="Georgia"/>
                <a:ea typeface="ヒラギノ角ゴ Pro W3" pitchFamily="-111" charset="-128"/>
              </a:rPr>
              <a:t>志願的碩士課程和平中心，或選擇一個</a:t>
            </a:r>
            <a:r>
              <a:rPr lang="en-US" altLang="zh-TW" sz="1200" dirty="0">
                <a:latin typeface="Georgia"/>
                <a:ea typeface="ヒラギノ角ゴ Pro W3" pitchFamily="-111" charset="-128"/>
              </a:rPr>
              <a:t>(</a:t>
            </a:r>
            <a:r>
              <a:rPr lang="zh-TW" altLang="en-US" sz="1200" dirty="0">
                <a:latin typeface="Georgia"/>
                <a:ea typeface="ヒラギノ角ゴ Pro W3" pitchFamily="-111" charset="-128"/>
              </a:rPr>
              <a:t>或選擇兩個，若符合資格的話</a:t>
            </a:r>
            <a:r>
              <a:rPr lang="en-US" altLang="zh-TW" sz="1200" dirty="0">
                <a:latin typeface="Georgia"/>
                <a:ea typeface="ヒラギノ角ゴ Pro W3" pitchFamily="-111" charset="-128"/>
              </a:rPr>
              <a:t>)</a:t>
            </a:r>
            <a:r>
              <a:rPr lang="zh-TW" altLang="en-US" sz="1200" dirty="0">
                <a:latin typeface="Georgia"/>
                <a:ea typeface="ヒラギノ角ゴ Pro W3" pitchFamily="-111" charset="-128"/>
              </a:rPr>
              <a:t>證書課程和平中心。</a:t>
            </a:r>
          </a:p>
          <a:p>
            <a:pPr marL="171450" indent="-171450">
              <a:buFont typeface="Arial" panose="020B0604020202020204" pitchFamily="34" charset="0"/>
              <a:buChar char="•"/>
            </a:pPr>
            <a:r>
              <a:rPr lang="zh-TW" altLang="en-US" sz="1200" dirty="0">
                <a:latin typeface="Georgia"/>
                <a:ea typeface="ヒラギノ角ゴ Pro W3" pitchFamily="-111" charset="-128"/>
              </a:rPr>
              <a:t>鼓勵候選人參與扶輪社，以了解扶輪社在社區及全球的工作。候選人可以利用扶輪社查址器</a:t>
            </a:r>
            <a:r>
              <a:rPr lang="en-US" altLang="zh-TW" sz="1200" dirty="0">
                <a:latin typeface="Georgia"/>
                <a:ea typeface="ヒラギノ角ゴ Pro W3" pitchFamily="-111" charset="-128"/>
              </a:rPr>
              <a:t>(club finder)</a:t>
            </a:r>
            <a:r>
              <a:rPr lang="zh-TW" altLang="en-US" sz="1200" dirty="0">
                <a:latin typeface="Georgia"/>
                <a:ea typeface="ヒラギノ角ゴ Pro W3" pitchFamily="-111" charset="-128"/>
              </a:rPr>
              <a:t>找出附近的扶輪社。獲得扶輪社推薦是申請過程的一個選項，但強烈推薦選擇如此做。</a:t>
            </a:r>
          </a:p>
          <a:p>
            <a:pPr marL="171450" indent="-171450">
              <a:buFont typeface="Arial" panose="020B0604020202020204" pitchFamily="34" charset="0"/>
              <a:buChar char="•"/>
            </a:pPr>
            <a:r>
              <a:rPr lang="zh-TW" altLang="en-US" sz="1200" dirty="0">
                <a:latin typeface="Georgia"/>
                <a:ea typeface="ヒラギノ角ゴ Pro W3" pitchFamily="-111" charset="-128"/>
              </a:rPr>
              <a:t>候選人在</a:t>
            </a:r>
            <a:r>
              <a:rPr lang="en-US" altLang="zh-TW" sz="1200" dirty="0">
                <a:latin typeface="Georgia"/>
                <a:ea typeface="ヒラギノ角ゴ Pro W3" pitchFamily="-111" charset="-128"/>
              </a:rPr>
              <a:t>5</a:t>
            </a:r>
            <a:r>
              <a:rPr lang="zh-TW" altLang="en-US" sz="1200" dirty="0">
                <a:latin typeface="Georgia"/>
                <a:ea typeface="ヒラギノ角ゴ Pro W3" pitchFamily="-111" charset="-128"/>
              </a:rPr>
              <a:t>月</a:t>
            </a:r>
            <a:r>
              <a:rPr lang="en-US" altLang="zh-TW" sz="1200" dirty="0">
                <a:latin typeface="Georgia"/>
                <a:ea typeface="ヒラギノ角ゴ Pro W3" pitchFamily="-111" charset="-128"/>
              </a:rPr>
              <a:t>15</a:t>
            </a:r>
            <a:r>
              <a:rPr lang="zh-TW" altLang="en-US" sz="1200" dirty="0">
                <a:latin typeface="Georgia"/>
                <a:ea typeface="ヒラギノ角ゴ Pro W3" pitchFamily="-111" charset="-128"/>
              </a:rPr>
              <a:t>日前向扶輪基金會提交線上申請。</a:t>
            </a:r>
          </a:p>
          <a:p>
            <a:pPr marL="171450" indent="-171450">
              <a:buFont typeface="Arial" panose="020B0604020202020204" pitchFamily="34" charset="0"/>
              <a:buChar char="•"/>
            </a:pPr>
            <a:r>
              <a:rPr lang="zh-TW" altLang="en-US" sz="1200" dirty="0">
                <a:latin typeface="Georgia"/>
                <a:ea typeface="ヒラギノ角ゴ Pro W3" pitchFamily="-111" charset="-128"/>
              </a:rPr>
              <a:t>取得背書。</a:t>
            </a:r>
            <a:r>
              <a:rPr lang="en-US" altLang="zh-TW" sz="1200" dirty="0">
                <a:latin typeface="Georgia"/>
                <a:ea typeface="ヒラギノ角ゴ Pro W3" pitchFamily="-111" charset="-128"/>
              </a:rPr>
              <a:t>6</a:t>
            </a:r>
            <a:r>
              <a:rPr lang="zh-TW" altLang="en-US" sz="1200" dirty="0">
                <a:latin typeface="Georgia"/>
                <a:ea typeface="ヒラギノ角ゴ Pro W3" pitchFamily="-111" charset="-128"/>
              </a:rPr>
              <a:t>月初，如果您的申請符合資格與資格標準，將自動分配給受過訓練，身為扶輪社社員或計畫前受獎人的扶輪背書人。指配給您的背書人將會與您聯繫，安排在</a:t>
            </a:r>
            <a:r>
              <a:rPr lang="en-US" altLang="zh-TW" sz="1200" dirty="0">
                <a:latin typeface="Georgia"/>
                <a:ea typeface="ヒラギノ角ゴ Pro W3" pitchFamily="-111" charset="-128"/>
              </a:rPr>
              <a:t>6</a:t>
            </a:r>
            <a:r>
              <a:rPr lang="zh-TW" altLang="en-US" sz="1200" dirty="0">
                <a:latin typeface="Georgia"/>
                <a:ea typeface="ヒラギノ角ゴ Pro W3" pitchFamily="-111" charset="-128"/>
              </a:rPr>
              <a:t>月間進行面談。扶輪背書人將與您面談，然後在</a:t>
            </a:r>
            <a:r>
              <a:rPr lang="en-US" altLang="zh-TW" sz="1200" dirty="0">
                <a:latin typeface="Georgia"/>
                <a:ea typeface="ヒラギノ角ゴ Pro W3" pitchFamily="-111" charset="-128"/>
              </a:rPr>
              <a:t>7</a:t>
            </a:r>
            <a:r>
              <a:rPr lang="zh-TW" altLang="en-US" sz="1200" dirty="0">
                <a:latin typeface="Georgia"/>
                <a:ea typeface="ヒラギノ角ゴ Pro W3" pitchFamily="-111" charset="-128"/>
              </a:rPr>
              <a:t>月</a:t>
            </a:r>
            <a:r>
              <a:rPr lang="en-US" altLang="zh-TW" sz="1200" dirty="0">
                <a:latin typeface="Georgia"/>
                <a:ea typeface="ヒラギノ角ゴ Pro W3" pitchFamily="-111" charset="-128"/>
              </a:rPr>
              <a:t>1</a:t>
            </a:r>
            <a:r>
              <a:rPr lang="zh-TW" altLang="en-US" sz="1200" dirty="0">
                <a:latin typeface="Georgia"/>
                <a:ea typeface="ヒラギノ角ゴ Pro W3" pitchFamily="-111" charset="-128"/>
              </a:rPr>
              <a:t>日前為您的申請提交背書決定。</a:t>
            </a:r>
          </a:p>
          <a:p>
            <a:endParaRPr lang="en-US" dirty="0"/>
          </a:p>
        </p:txBody>
      </p:sp>
      <p:sp>
        <p:nvSpPr>
          <p:cNvPr id="4" name="Slide Number Placeholder 3"/>
          <p:cNvSpPr>
            <a:spLocks noGrp="1"/>
          </p:cNvSpPr>
          <p:nvPr>
            <p:ph type="sldNum" sz="quarter" idx="10"/>
          </p:nvPr>
        </p:nvSpPr>
        <p:spPr/>
        <p:txBody>
          <a:bodyPr/>
          <a:lstStyle/>
          <a:p>
            <a:fld id="{55CB2294-2815-0641-BA18-00635844A3C8}" type="slidenum">
              <a:rPr lang="en-US" smtClean="0"/>
              <a:t>21</a:t>
            </a:fld>
            <a:endParaRPr lang="en-US"/>
          </a:p>
        </p:txBody>
      </p:sp>
    </p:spTree>
    <p:extLst>
      <p:ext uri="{BB962C8B-B14F-4D97-AF65-F5344CB8AC3E}">
        <p14:creationId xmlns:p14="http://schemas.microsoft.com/office/powerpoint/2010/main" val="21892495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dirty="0">
                <a:latin typeface="Georgia" panose="02040502050405020303" pitchFamily="18" charset="0"/>
                <a:ea typeface="ヒラギノ角ゴ Pro W3" pitchFamily="-111" charset="-128"/>
              </a:rPr>
              <a:t>評選過程：</a:t>
            </a:r>
          </a:p>
          <a:p>
            <a:endParaRPr lang="zh-TW" altLang="en-US" sz="1200" dirty="0">
              <a:latin typeface="Georgia" panose="02040502050405020303" pitchFamily="18" charset="0"/>
              <a:ea typeface="ヒラギノ角ゴ Pro W3" pitchFamily="-111" charset="-128"/>
            </a:endParaRPr>
          </a:p>
          <a:p>
            <a:pPr marL="171450" indent="-171450">
              <a:buFont typeface="Arial" panose="020B0604020202020204" pitchFamily="34" charset="0"/>
              <a:buChar char="•"/>
            </a:pPr>
            <a:r>
              <a:rPr lang="en-US" altLang="zh-TW" sz="1200" dirty="0">
                <a:latin typeface="Georgia" panose="02040502050405020303" pitchFamily="18" charset="0"/>
                <a:ea typeface="ヒラギノ角ゴ Pro W3" pitchFamily="-111" charset="-128"/>
              </a:rPr>
              <a:t>7</a:t>
            </a:r>
            <a:r>
              <a:rPr lang="zh-TW" altLang="en-US" sz="1200" dirty="0">
                <a:latin typeface="Georgia" panose="02040502050405020303" pitchFamily="18" charset="0"/>
                <a:ea typeface="ヒラギノ角ゴ Pro W3" pitchFamily="-111" charset="-128"/>
              </a:rPr>
              <a:t>月至</a:t>
            </a:r>
            <a:r>
              <a:rPr lang="en-US" altLang="zh-TW" sz="1200" dirty="0">
                <a:latin typeface="Georgia" panose="02040502050405020303" pitchFamily="18" charset="0"/>
                <a:ea typeface="ヒラギノ角ゴ Pro W3" pitchFamily="-111" charset="-128"/>
              </a:rPr>
              <a:t>10</a:t>
            </a:r>
            <a:r>
              <a:rPr lang="zh-TW" altLang="en-US" sz="1200" dirty="0">
                <a:latin typeface="Georgia" panose="02040502050405020303" pitchFamily="18" charset="0"/>
                <a:ea typeface="ヒラギノ角ゴ Pro W3" pitchFamily="-111" charset="-128"/>
              </a:rPr>
              <a:t>月期間，由扶輪社員及大學代表組成的扶輪和平中心委員會根據以下標準篩選申請書並選出入選者：</a:t>
            </a:r>
          </a:p>
          <a:p>
            <a:pPr marL="171450" indent="-171450">
              <a:buFont typeface="Arial" panose="020B0604020202020204" pitchFamily="34" charset="0"/>
              <a:buChar char="•"/>
            </a:pPr>
            <a:endParaRPr lang="zh-TW" altLang="en-US" sz="1200" dirty="0">
              <a:latin typeface="Georgia" panose="02040502050405020303" pitchFamily="18" charset="0"/>
              <a:ea typeface="ヒラギノ角ゴ Pro W3" pitchFamily="-111" charset="-128"/>
            </a:endParaRPr>
          </a:p>
          <a:p>
            <a:pPr marL="351450" indent="-171450">
              <a:buFont typeface="Arial" panose="020B0604020202020204" pitchFamily="34" charset="0"/>
              <a:buChar char="•"/>
            </a:pPr>
            <a:r>
              <a:rPr lang="zh-TW" altLang="en-US" sz="1200" dirty="0">
                <a:latin typeface="Georgia" panose="02040502050405020303" pitchFamily="18" charset="0"/>
                <a:ea typeface="ヒラギノ角ゴ Pro W3" pitchFamily="-111" charset="-128"/>
              </a:rPr>
              <a:t>對和平與發展的奉獻</a:t>
            </a:r>
            <a:endParaRPr lang="en-US" altLang="zh-TW" sz="1200" dirty="0">
              <a:latin typeface="Georgia" panose="02040502050405020303" pitchFamily="18" charset="0"/>
              <a:ea typeface="ヒラギノ角ゴ Pro W3" pitchFamily="-111" charset="-128"/>
            </a:endParaRPr>
          </a:p>
          <a:p>
            <a:pPr marL="351450" indent="-171450">
              <a:buFont typeface="Arial" panose="020B0604020202020204" pitchFamily="34" charset="0"/>
              <a:buChar char="•"/>
            </a:pPr>
            <a:r>
              <a:rPr lang="zh-TW" altLang="en-US" sz="1200" dirty="0">
                <a:latin typeface="Georgia" panose="02040502050405020303" pitchFamily="18" charset="0"/>
                <a:ea typeface="ヒラギノ角ゴ Pro W3" pitchFamily="-111" charset="-128"/>
              </a:rPr>
              <a:t>領導潛力</a:t>
            </a:r>
            <a:endParaRPr lang="en-US" altLang="zh-TW" sz="1200" dirty="0">
              <a:latin typeface="Georgia" panose="02040502050405020303" pitchFamily="18" charset="0"/>
              <a:ea typeface="ヒラギノ角ゴ Pro W3" pitchFamily="-111" charset="-128"/>
            </a:endParaRPr>
          </a:p>
          <a:p>
            <a:pPr marL="351450" indent="-171450">
              <a:buFont typeface="Arial" panose="020B0604020202020204" pitchFamily="34" charset="0"/>
              <a:buChar char="•"/>
            </a:pPr>
            <a:r>
              <a:rPr lang="zh-TW" altLang="en-US" sz="1200" dirty="0">
                <a:latin typeface="Georgia" panose="02040502050405020303" pitchFamily="18" charset="0"/>
                <a:ea typeface="ヒラギノ角ゴ Pro W3" pitchFamily="-111" charset="-128"/>
              </a:rPr>
              <a:t>與和平獎學金宗旨以及與扶輪的相容性</a:t>
            </a:r>
          </a:p>
          <a:p>
            <a:pPr marL="351450" indent="-171450">
              <a:buFont typeface="Arial" panose="020B0604020202020204" pitchFamily="34" charset="0"/>
              <a:buChar char="•"/>
            </a:pPr>
            <a:r>
              <a:rPr lang="zh-TW" altLang="en-US" sz="1200" dirty="0">
                <a:latin typeface="Georgia" panose="02040502050405020303" pitchFamily="18" charset="0"/>
                <a:ea typeface="ヒラギノ角ゴ Pro W3" pitchFamily="-111" charset="-128"/>
              </a:rPr>
              <a:t>僅限證書候選人：社會改革倡議的可行性與影響力</a:t>
            </a:r>
          </a:p>
          <a:p>
            <a:pPr marL="171450" indent="-171450">
              <a:buFont typeface="Arial" panose="020B0604020202020204" pitchFamily="34" charset="0"/>
              <a:buChar char="•"/>
            </a:pPr>
            <a:endParaRPr lang="zh-TW" altLang="en-US" sz="1200" dirty="0">
              <a:latin typeface="Georgia" panose="02040502050405020303" pitchFamily="18" charset="0"/>
              <a:ea typeface="ヒラギノ角ゴ Pro W3" pitchFamily="-111" charset="-128"/>
            </a:endParaRPr>
          </a:p>
          <a:p>
            <a:pPr marL="171450" indent="-171450">
              <a:buFont typeface="Arial" panose="020B0604020202020204" pitchFamily="34" charset="0"/>
              <a:buChar char="•"/>
            </a:pPr>
            <a:r>
              <a:rPr lang="zh-TW" altLang="en-US" sz="1200" dirty="0">
                <a:latin typeface="Georgia" panose="02040502050405020303" pitchFamily="18" charset="0"/>
                <a:ea typeface="ヒラギノ角ゴ Pro W3" pitchFamily="-111" charset="-128"/>
              </a:rPr>
              <a:t>所有申請人將在</a:t>
            </a:r>
            <a:r>
              <a:rPr lang="en-US" altLang="zh-TW" sz="1200" dirty="0">
                <a:latin typeface="Georgia" panose="02040502050405020303" pitchFamily="18" charset="0"/>
                <a:ea typeface="ヒラギノ角ゴ Pro W3" pitchFamily="-111" charset="-128"/>
              </a:rPr>
              <a:t>11</a:t>
            </a:r>
            <a:r>
              <a:rPr lang="zh-TW" altLang="en-US" sz="1200" dirty="0">
                <a:latin typeface="Georgia" panose="02040502050405020303" pitchFamily="18" charset="0"/>
                <a:ea typeface="ヒラギノ角ゴ Pro W3" pitchFamily="-111" charset="-128"/>
              </a:rPr>
              <a:t>月收到結果通知。之後，碩士課程的決選入選者即可向大學申請入學。</a:t>
            </a:r>
          </a:p>
          <a:p>
            <a:pPr marL="171450" indent="-171450">
              <a:buFont typeface="Arial" panose="020B0604020202020204" pitchFamily="34" charset="0"/>
              <a:buChar char="•"/>
            </a:pPr>
            <a:endParaRPr lang="zh-TW" altLang="en-US" sz="1200" dirty="0">
              <a:latin typeface="Georgia" panose="02040502050405020303" pitchFamily="18" charset="0"/>
              <a:ea typeface="ヒラギノ角ゴ Pro W3" pitchFamily="-111" charset="-128"/>
            </a:endParaRPr>
          </a:p>
          <a:p>
            <a:pPr marL="171450" indent="-171450">
              <a:buFont typeface="Arial" panose="020B0604020202020204" pitchFamily="34" charset="0"/>
              <a:buChar char="•"/>
            </a:pPr>
            <a:r>
              <a:rPr lang="zh-TW" altLang="en-US" sz="1200" dirty="0">
                <a:latin typeface="Georgia" panose="02040502050405020303" pitchFamily="18" charset="0"/>
                <a:ea typeface="ヒラギノ角ゴ Pro W3" pitchFamily="-111" charset="-128"/>
              </a:rPr>
              <a:t>一旦獲選，碩士獎學金決選入選者必須另外向大學申請入學。</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sz="1200" dirty="0">
              <a:solidFill>
                <a:srgbClr val="060606"/>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55CB2294-2815-0641-BA18-00635844A3C8}" type="slidenum">
              <a:rPr lang="en-US" smtClean="0"/>
              <a:t>22</a:t>
            </a:fld>
            <a:endParaRPr lang="en-US"/>
          </a:p>
        </p:txBody>
      </p:sp>
    </p:spTree>
    <p:extLst>
      <p:ext uri="{BB962C8B-B14F-4D97-AF65-F5344CB8AC3E}">
        <p14:creationId xmlns:p14="http://schemas.microsoft.com/office/powerpoint/2010/main" val="21700238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B2294-2815-0641-BA18-00635844A3C8}" type="slidenum">
              <a:rPr lang="en-US" smtClean="0"/>
              <a:t>23</a:t>
            </a:fld>
            <a:endParaRPr lang="en-US"/>
          </a:p>
        </p:txBody>
      </p:sp>
    </p:spTree>
    <p:extLst>
      <p:ext uri="{BB962C8B-B14F-4D97-AF65-F5344CB8AC3E}">
        <p14:creationId xmlns:p14="http://schemas.microsoft.com/office/powerpoint/2010/main" val="1677938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55CB2294-2815-0641-BA18-00635844A3C8}" type="slidenum">
              <a:rPr lang="en-US" smtClean="0"/>
              <a:t>24</a:t>
            </a:fld>
            <a:endParaRPr lang="en-US"/>
          </a:p>
        </p:txBody>
      </p:sp>
    </p:spTree>
    <p:extLst>
      <p:ext uri="{BB962C8B-B14F-4D97-AF65-F5344CB8AC3E}">
        <p14:creationId xmlns:p14="http://schemas.microsoft.com/office/powerpoint/2010/main" val="3704286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為了實現這一願景，扶輪與</a:t>
            </a:r>
            <a:r>
              <a:rPr lang="en-US" altLang="zh-TW"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8</a:t>
            </a:r>
            <a:r>
              <a:rPr lang="zh-TW" alt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所聲名卓著的大學發展出夥伴關係，在這些大學設置了扶輪和平中心。 這些中心以嚴格的學術訓練、實踐練習及全球網絡中的種種機會，來賦予、教育及提高促進和平人士的力量。</a:t>
            </a:r>
            <a:endParaRPr lang="en-US" dirty="0"/>
          </a:p>
        </p:txBody>
      </p:sp>
      <p:sp>
        <p:nvSpPr>
          <p:cNvPr id="4" name="Slide Number Placeholder 3"/>
          <p:cNvSpPr>
            <a:spLocks noGrp="1"/>
          </p:cNvSpPr>
          <p:nvPr>
            <p:ph type="sldNum" sz="quarter" idx="10"/>
          </p:nvPr>
        </p:nvSpPr>
        <p:spPr/>
        <p:txBody>
          <a:bodyPr/>
          <a:lstStyle/>
          <a:p>
            <a:fld id="{55CB2294-2815-0641-BA18-00635844A3C8}" type="slidenum">
              <a:rPr lang="en-US" smtClean="0"/>
              <a:t>3</a:t>
            </a:fld>
            <a:endParaRPr lang="en-US"/>
          </a:p>
        </p:txBody>
      </p:sp>
    </p:spTree>
    <p:extLst>
      <p:ext uri="{BB962C8B-B14F-4D97-AF65-F5344CB8AC3E}">
        <p14:creationId xmlns:p14="http://schemas.microsoft.com/office/powerpoint/2010/main" val="2234893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tx1"/>
                </a:solidFill>
                <a:effectLst/>
                <a:latin typeface="Georgia"/>
                <a:ea typeface="ヒラギノ角ゴ Pro W3"/>
                <a:cs typeface="ヒラギノ角ゴ Pro W3" pitchFamily="-107" charset="-128"/>
              </a:rPr>
              <a:t>自</a:t>
            </a:r>
            <a:r>
              <a:rPr lang="en-US" altLang="zh-TW" sz="1200" kern="1200" dirty="0">
                <a:solidFill>
                  <a:schemeClr val="tx1"/>
                </a:solidFill>
                <a:effectLst/>
                <a:latin typeface="Georgia"/>
                <a:ea typeface="ヒラギノ角ゴ Pro W3"/>
                <a:cs typeface="ヒラギノ角ゴ Pro W3" pitchFamily="-107" charset="-128"/>
              </a:rPr>
              <a:t>2002</a:t>
            </a:r>
            <a:r>
              <a:rPr lang="zh-TW" altLang="en-US" sz="1200" kern="1200" dirty="0">
                <a:solidFill>
                  <a:schemeClr val="tx1"/>
                </a:solidFill>
                <a:effectLst/>
                <a:latin typeface="Georgia"/>
                <a:ea typeface="ヒラギノ角ゴ Pro W3"/>
                <a:cs typeface="ヒラギノ角ゴ Pro W3" pitchFamily="-107" charset="-128"/>
              </a:rPr>
              <a:t>年開始成立扶輪和平中心迄今，已有</a:t>
            </a:r>
            <a:r>
              <a:rPr lang="en-US" altLang="zh-TW" sz="1200" kern="1200" dirty="0">
                <a:solidFill>
                  <a:schemeClr val="tx1"/>
                </a:solidFill>
                <a:effectLst/>
                <a:latin typeface="Georgia"/>
                <a:ea typeface="ヒラギノ角ゴ Pro W3"/>
                <a:cs typeface="ヒラギノ角ゴ Pro W3" pitchFamily="-107" charset="-128"/>
              </a:rPr>
              <a:t>1,500</a:t>
            </a:r>
            <a:r>
              <a:rPr lang="zh-TW" altLang="en-US" sz="1200" kern="1200" dirty="0">
                <a:solidFill>
                  <a:schemeClr val="tx1"/>
                </a:solidFill>
                <a:effectLst/>
                <a:latin typeface="Georgia"/>
                <a:ea typeface="ヒラギノ角ゴ Pro W3"/>
                <a:cs typeface="ヒラギノ角ゴ Pro W3" pitchFamily="-107" charset="-128"/>
              </a:rPr>
              <a:t>多人從和平中心的課程畢業，並在超過</a:t>
            </a:r>
            <a:r>
              <a:rPr lang="en-US" altLang="zh-TW" sz="1200" kern="1200" dirty="0">
                <a:solidFill>
                  <a:schemeClr val="tx1"/>
                </a:solidFill>
                <a:effectLst/>
                <a:latin typeface="Georgia"/>
                <a:ea typeface="ヒラギノ角ゴ Pro W3"/>
                <a:cs typeface="ヒラギノ角ゴ Pro W3" pitchFamily="-107" charset="-128"/>
              </a:rPr>
              <a:t>115</a:t>
            </a:r>
            <a:r>
              <a:rPr lang="zh-TW" altLang="en-US" sz="1200" kern="1200" dirty="0">
                <a:solidFill>
                  <a:schemeClr val="tx1"/>
                </a:solidFill>
                <a:effectLst/>
                <a:latin typeface="Georgia"/>
                <a:ea typeface="ヒラギノ角ゴ Pro W3"/>
                <a:cs typeface="ヒラギノ角ゴ Pro W3" pitchFamily="-107" charset="-128"/>
              </a:rPr>
              <a:t>個國家從事和平與發展的倡議。</a:t>
            </a:r>
            <a:endParaRPr lang="en-US" dirty="0"/>
          </a:p>
        </p:txBody>
      </p:sp>
      <p:sp>
        <p:nvSpPr>
          <p:cNvPr id="4" name="Slide Number Placeholder 3"/>
          <p:cNvSpPr>
            <a:spLocks noGrp="1"/>
          </p:cNvSpPr>
          <p:nvPr>
            <p:ph type="sldNum" sz="quarter" idx="10"/>
          </p:nvPr>
        </p:nvSpPr>
        <p:spPr/>
        <p:txBody>
          <a:bodyPr/>
          <a:lstStyle/>
          <a:p>
            <a:fld id="{55CB2294-2815-0641-BA18-00635844A3C8}" type="slidenum">
              <a:rPr lang="en-US" smtClean="0"/>
              <a:t>4</a:t>
            </a:fld>
            <a:endParaRPr lang="en-US"/>
          </a:p>
        </p:txBody>
      </p:sp>
    </p:spTree>
    <p:extLst>
      <p:ext uri="{BB962C8B-B14F-4D97-AF65-F5344CB8AC3E}">
        <p14:creationId xmlns:p14="http://schemas.microsoft.com/office/powerpoint/2010/main" val="1837230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55CB2294-2815-0641-BA18-00635844A3C8}" type="slidenum">
              <a:rPr lang="en-US" smtClean="0"/>
              <a:t>5</a:t>
            </a:fld>
            <a:endParaRPr lang="en-US"/>
          </a:p>
        </p:txBody>
      </p:sp>
    </p:spTree>
    <p:extLst>
      <p:ext uri="{BB962C8B-B14F-4D97-AF65-F5344CB8AC3E}">
        <p14:creationId xmlns:p14="http://schemas.microsoft.com/office/powerpoint/2010/main" val="2350582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dirty="0">
                <a:latin typeface="Georgia"/>
                <a:ea typeface="ヒラギノ角ゴ Pro W3"/>
              </a:rPr>
              <a:t>我們在</a:t>
            </a:r>
            <a:r>
              <a:rPr lang="en-US" altLang="zh-TW" sz="1200" dirty="0">
                <a:latin typeface="Georgia"/>
                <a:ea typeface="ヒラギノ角ゴ Pro W3"/>
              </a:rPr>
              <a:t>8</a:t>
            </a:r>
            <a:r>
              <a:rPr lang="zh-TW" altLang="en-US" sz="1200" dirty="0">
                <a:latin typeface="Georgia"/>
                <a:ea typeface="ヒラギノ角ゴ Pro W3"/>
              </a:rPr>
              <a:t>所大學設有</a:t>
            </a:r>
            <a:r>
              <a:rPr lang="en-US" altLang="zh-TW" sz="1200" dirty="0">
                <a:latin typeface="Georgia"/>
                <a:ea typeface="ヒラギノ角ゴ Pro W3"/>
              </a:rPr>
              <a:t>7</a:t>
            </a:r>
            <a:r>
              <a:rPr lang="zh-TW" altLang="en-US" sz="1200" dirty="0">
                <a:latin typeface="Georgia"/>
                <a:ea typeface="ヒラギノ角ゴ Pro W3"/>
              </a:rPr>
              <a:t>個扶輪和平中心。</a:t>
            </a:r>
          </a:p>
          <a:p>
            <a:endParaRPr lang="zh-TW" altLang="en-US" sz="1200" dirty="0">
              <a:latin typeface="Georgia"/>
              <a:ea typeface="ヒラギノ角ゴ Pro W3"/>
            </a:endParaRPr>
          </a:p>
          <a:p>
            <a:r>
              <a:rPr lang="en-US" altLang="zh-TW" sz="1200" dirty="0">
                <a:latin typeface="Georgia"/>
                <a:ea typeface="ヒラギノ角ゴ Pro W3"/>
              </a:rPr>
              <a:t>5</a:t>
            </a:r>
            <a:r>
              <a:rPr lang="zh-TW" altLang="en-US" sz="1200" dirty="0">
                <a:latin typeface="Georgia"/>
                <a:ea typeface="ヒラギノ角ゴ Pro W3"/>
              </a:rPr>
              <a:t>個中心提供有關於和平與發展學科的碩士學位：</a:t>
            </a:r>
          </a:p>
          <a:p>
            <a:endParaRPr lang="zh-TW" altLang="en-US" sz="1200" dirty="0">
              <a:latin typeface="Georgia"/>
              <a:ea typeface="ヒラギノ角ゴ Pro W3"/>
            </a:endParaRPr>
          </a:p>
          <a:p>
            <a:pPr marL="171450" indent="-171450">
              <a:buFont typeface="Arial" panose="020B0604020202020204" pitchFamily="34" charset="0"/>
              <a:buChar char="•"/>
            </a:pPr>
            <a:r>
              <a:rPr lang="zh-TW" altLang="en-US" sz="1200" dirty="0">
                <a:latin typeface="Georgia"/>
                <a:ea typeface="ヒラギノ角ゴ Pro W3"/>
              </a:rPr>
              <a:t>美國杜克大學及北卡羅來納大學教堂山分校的聯合課程</a:t>
            </a:r>
          </a:p>
          <a:p>
            <a:pPr marL="171450" indent="-171450">
              <a:buFont typeface="Arial" panose="020B0604020202020204" pitchFamily="34" charset="0"/>
              <a:buChar char="•"/>
            </a:pPr>
            <a:r>
              <a:rPr lang="zh-TW" altLang="en-US" sz="1200" dirty="0">
                <a:latin typeface="Georgia"/>
                <a:ea typeface="ヒラギノ角ゴ Pro W3"/>
              </a:rPr>
              <a:t>日本國際基督教大學</a:t>
            </a:r>
          </a:p>
          <a:p>
            <a:pPr marL="171450" indent="-171450">
              <a:buFont typeface="Arial" panose="020B0604020202020204" pitchFamily="34" charset="0"/>
              <a:buChar char="•"/>
            </a:pPr>
            <a:r>
              <a:rPr lang="zh-TW" altLang="en-US" sz="1200" dirty="0">
                <a:latin typeface="Georgia"/>
                <a:ea typeface="ヒラギノ角ゴ Pro W3"/>
              </a:rPr>
              <a:t>英國布萊福大學</a:t>
            </a:r>
          </a:p>
          <a:p>
            <a:pPr marL="171450" indent="-171450">
              <a:buFont typeface="Arial" panose="020B0604020202020204" pitchFamily="34" charset="0"/>
              <a:buChar char="•"/>
            </a:pPr>
            <a:r>
              <a:rPr lang="zh-TW" altLang="en-US" sz="1200" dirty="0">
                <a:latin typeface="Georgia"/>
                <a:ea typeface="ヒラギノ角ゴ Pro W3"/>
              </a:rPr>
              <a:t>澳大利亞昆士蘭大學</a:t>
            </a:r>
          </a:p>
          <a:p>
            <a:pPr marL="171450" indent="-171450">
              <a:buFont typeface="Arial" panose="020B0604020202020204" pitchFamily="34" charset="0"/>
              <a:buChar char="•"/>
            </a:pPr>
            <a:r>
              <a:rPr lang="zh-TW" altLang="en-US" sz="1200" dirty="0">
                <a:latin typeface="Georgia"/>
                <a:ea typeface="ヒラギノ角ゴ Pro W3"/>
              </a:rPr>
              <a:t>瑞典烏普薩拉大學</a:t>
            </a:r>
          </a:p>
          <a:p>
            <a:endParaRPr lang="zh-TW" altLang="en-US" sz="1200" dirty="0">
              <a:latin typeface="Georgia"/>
              <a:ea typeface="ヒラギノ角ゴ Pro W3"/>
            </a:endParaRPr>
          </a:p>
          <a:p>
            <a:r>
              <a:rPr lang="zh-TW" altLang="en-US" sz="1200" dirty="0">
                <a:latin typeface="Georgia"/>
                <a:ea typeface="ヒラギノ角ゴ Pro W3"/>
              </a:rPr>
              <a:t>泰國朱拉隆功大學及烏干達馬克雷雷大學的兩個中心提供和平與發展研究生文憑。 為期一年的課程融合了線上學習、課堂學習及社會改革倡議。</a:t>
            </a:r>
          </a:p>
          <a:p>
            <a:endParaRPr lang="en-US" dirty="0"/>
          </a:p>
        </p:txBody>
      </p:sp>
      <p:sp>
        <p:nvSpPr>
          <p:cNvPr id="4" name="Slide Number Placeholder 3"/>
          <p:cNvSpPr>
            <a:spLocks noGrp="1"/>
          </p:cNvSpPr>
          <p:nvPr>
            <p:ph type="sldNum" sz="quarter" idx="10"/>
          </p:nvPr>
        </p:nvSpPr>
        <p:spPr/>
        <p:txBody>
          <a:bodyPr/>
          <a:lstStyle/>
          <a:p>
            <a:fld id="{55CB2294-2815-0641-BA18-00635844A3C8}" type="slidenum">
              <a:rPr lang="en-US" smtClean="0"/>
              <a:t>6</a:t>
            </a:fld>
            <a:endParaRPr lang="en-US"/>
          </a:p>
        </p:txBody>
      </p:sp>
    </p:spTree>
    <p:extLst>
      <p:ext uri="{BB962C8B-B14F-4D97-AF65-F5344CB8AC3E}">
        <p14:creationId xmlns:p14="http://schemas.microsoft.com/office/powerpoint/2010/main" val="2661131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latin typeface="Georgia"/>
                <a:ea typeface="ヒラギノ角ゴ Pro W3"/>
              </a:rPr>
              <a:t>每年選出多達</a:t>
            </a:r>
            <a:r>
              <a:rPr lang="en-US" altLang="zh-TW" dirty="0">
                <a:latin typeface="Georgia"/>
                <a:ea typeface="ヒラギノ角ゴ Pro W3"/>
              </a:rPr>
              <a:t>130 </a:t>
            </a:r>
            <a:r>
              <a:rPr lang="zh-TW" altLang="en-US" dirty="0">
                <a:latin typeface="Georgia"/>
                <a:ea typeface="ヒラギノ角ゴ Pro W3"/>
              </a:rPr>
              <a:t>名扶輪和平獎學金受獎人獲得碩士學位或專業發展證書。</a:t>
            </a:r>
          </a:p>
          <a:p>
            <a:endParaRPr lang="zh-TW" altLang="en-US" dirty="0">
              <a:latin typeface="Georgia"/>
              <a:ea typeface="ヒラギノ角ゴ Pro W3"/>
            </a:endParaRPr>
          </a:p>
          <a:p>
            <a:r>
              <a:rPr lang="zh-TW" altLang="en-US" dirty="0">
                <a:latin typeface="Georgia"/>
                <a:ea typeface="ヒラギノ角ゴ Pro W3"/>
              </a:rPr>
              <a:t>這兩個計畫旨在為那些即將開始職業生涯人士及那些證明已有經驗人士提供教育機會，以推進他們在促進和平與發展方面的職業生涯。</a:t>
            </a:r>
          </a:p>
          <a:p>
            <a:endParaRPr lang="zh-TW" altLang="en-US" dirty="0">
              <a:latin typeface="Georgia"/>
              <a:ea typeface="ヒラギノ角ゴ Pro W3"/>
            </a:endParaRPr>
          </a:p>
          <a:p>
            <a:r>
              <a:rPr lang="zh-TW" altLang="en-US" dirty="0">
                <a:latin typeface="Georgia"/>
                <a:ea typeface="ヒラギノ角ゴ Pro W3"/>
              </a:rPr>
              <a:t>每年，有</a:t>
            </a:r>
            <a:r>
              <a:rPr lang="en-US" altLang="zh-TW" dirty="0">
                <a:latin typeface="Georgia"/>
                <a:ea typeface="ヒラギノ角ゴ Pro W3"/>
              </a:rPr>
              <a:t>50</a:t>
            </a:r>
            <a:r>
              <a:rPr lang="zh-TW" altLang="en-US" dirty="0">
                <a:latin typeface="Georgia"/>
                <a:ea typeface="ヒラギノ角ゴ Pro W3"/>
              </a:rPr>
              <a:t>名獎學金受獎人被分配到一個為期</a:t>
            </a:r>
            <a:r>
              <a:rPr lang="en-US" altLang="zh-TW" dirty="0">
                <a:latin typeface="Georgia"/>
                <a:ea typeface="ヒラギノ角ゴ Pro W3"/>
              </a:rPr>
              <a:t>15</a:t>
            </a:r>
            <a:r>
              <a:rPr lang="zh-TW" altLang="en-US" dirty="0">
                <a:latin typeface="Georgia"/>
                <a:ea typeface="ヒラギノ角ゴ Pro W3"/>
              </a:rPr>
              <a:t>個月到兩年的碩士課程（每個中心</a:t>
            </a:r>
            <a:r>
              <a:rPr lang="en-US" altLang="zh-TW" dirty="0">
                <a:latin typeface="Georgia"/>
                <a:ea typeface="ヒラギノ角ゴ Pro W3"/>
              </a:rPr>
              <a:t>10</a:t>
            </a:r>
            <a:r>
              <a:rPr lang="zh-TW" altLang="en-US" dirty="0">
                <a:latin typeface="Georgia"/>
                <a:ea typeface="ヒラギノ角ゴ Pro W3"/>
              </a:rPr>
              <a:t>名）。</a:t>
            </a:r>
          </a:p>
          <a:p>
            <a:endParaRPr lang="zh-TW" altLang="en-US" dirty="0">
              <a:latin typeface="Georgia"/>
              <a:ea typeface="ヒラギノ角ゴ Pro W3"/>
            </a:endParaRPr>
          </a:p>
          <a:p>
            <a:r>
              <a:rPr lang="zh-TW" altLang="en-US" dirty="0">
                <a:latin typeface="Georgia"/>
                <a:ea typeface="ヒラギノ角ゴ Pro W3"/>
              </a:rPr>
              <a:t>最多</a:t>
            </a:r>
            <a:r>
              <a:rPr lang="en-US" altLang="zh-TW" dirty="0">
                <a:latin typeface="Georgia"/>
                <a:ea typeface="ヒラギノ角ゴ Pro W3"/>
              </a:rPr>
              <a:t>80</a:t>
            </a:r>
            <a:r>
              <a:rPr lang="zh-TW" altLang="en-US" dirty="0">
                <a:latin typeface="Georgia"/>
                <a:ea typeface="ヒラギノ角ゴ Pro W3"/>
              </a:rPr>
              <a:t>名獎學金受獎人被選中參加為期一年的研究生證書課程，兩個證書中心各有兩批最多</a:t>
            </a:r>
            <a:r>
              <a:rPr lang="en-US" altLang="zh-TW" dirty="0">
                <a:latin typeface="Georgia"/>
                <a:ea typeface="ヒラギノ角ゴ Pro W3"/>
              </a:rPr>
              <a:t>20</a:t>
            </a:r>
            <a:r>
              <a:rPr lang="zh-TW" altLang="en-US" dirty="0">
                <a:latin typeface="Georgia"/>
                <a:ea typeface="ヒラギノ角ゴ Pro W3"/>
              </a:rPr>
              <a:t>名獎學金受獎人參加。</a:t>
            </a:r>
          </a:p>
          <a:p>
            <a:endParaRPr lang="en-US" sz="1200" kern="1200" dirty="0">
              <a:solidFill>
                <a:schemeClr val="tx1"/>
              </a:solidFill>
              <a:effectLst/>
              <a:latin typeface="Arial" pitchFamily="-107" charset="0"/>
              <a:ea typeface="ヒラギノ角ゴ Pro W3" pitchFamily="-107" charset="-128"/>
              <a:cs typeface="ヒラギノ角ゴ Pro W3" pitchFamily="-107" charset="-128"/>
            </a:endParaRPr>
          </a:p>
          <a:p>
            <a:endParaRPr lang="en-US" dirty="0"/>
          </a:p>
        </p:txBody>
      </p:sp>
      <p:sp>
        <p:nvSpPr>
          <p:cNvPr id="4" name="Slide Number Placeholder 3"/>
          <p:cNvSpPr>
            <a:spLocks noGrp="1"/>
          </p:cNvSpPr>
          <p:nvPr>
            <p:ph type="sldNum" sz="quarter" idx="10"/>
          </p:nvPr>
        </p:nvSpPr>
        <p:spPr/>
        <p:txBody>
          <a:bodyPr/>
          <a:lstStyle/>
          <a:p>
            <a:fld id="{55CB2294-2815-0641-BA18-00635844A3C8}" type="slidenum">
              <a:rPr lang="en-US" smtClean="0"/>
              <a:t>7</a:t>
            </a:fld>
            <a:endParaRPr lang="en-US"/>
          </a:p>
        </p:txBody>
      </p:sp>
    </p:spTree>
    <p:extLst>
      <p:ext uri="{BB962C8B-B14F-4D97-AF65-F5344CB8AC3E}">
        <p14:creationId xmlns:p14="http://schemas.microsoft.com/office/powerpoint/2010/main" val="1774813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kern="1200" dirty="0">
                <a:solidFill>
                  <a:schemeClr val="tx1"/>
                </a:solidFill>
                <a:effectLst/>
                <a:latin typeface="Georgia"/>
                <a:ea typeface="ヒラギノ角ゴ Pro W3"/>
                <a:cs typeface="ヒラギノ角ゴ Pro W3" pitchFamily="-107" charset="-128"/>
              </a:rPr>
              <a:t>碩士課程的教學以實踐研究為基礎。入學學生是具有不同背景及專業經驗的研究生。</a:t>
            </a:r>
          </a:p>
          <a:p>
            <a:endParaRPr lang="zh-TW" altLang="en-US" sz="1200" kern="1200" dirty="0">
              <a:solidFill>
                <a:schemeClr val="tx1"/>
              </a:solidFill>
              <a:effectLst/>
              <a:latin typeface="Georgia"/>
              <a:ea typeface="ヒラギノ角ゴ Pro W3"/>
              <a:cs typeface="ヒラギノ角ゴ Pro W3" pitchFamily="-107" charset="-128"/>
            </a:endParaRPr>
          </a:p>
          <a:p>
            <a:r>
              <a:rPr lang="zh-TW" altLang="en-US" sz="1200" kern="1200" dirty="0">
                <a:solidFill>
                  <a:schemeClr val="tx1"/>
                </a:solidFill>
                <a:effectLst/>
                <a:latin typeface="Georgia"/>
                <a:ea typeface="ヒラギノ角ゴ Pro W3"/>
                <a:cs typeface="ヒラギノ角ゴ Pro W3" pitchFamily="-107" charset="-128"/>
              </a:rPr>
              <a:t>入選碩士課程的獎學金學生受益於：</a:t>
            </a:r>
          </a:p>
          <a:p>
            <a:endParaRPr lang="zh-TW" altLang="en-US" sz="1200" kern="1200" dirty="0">
              <a:solidFill>
                <a:schemeClr val="tx1"/>
              </a:solidFill>
              <a:effectLst/>
              <a:latin typeface="Georgia"/>
              <a:ea typeface="ヒラギノ角ゴ Pro W3"/>
              <a:cs typeface="ヒラギノ角ゴ Pro W3" pitchFamily="-107" charset="-128"/>
            </a:endParaRPr>
          </a:p>
          <a:p>
            <a:pPr marL="171450" indent="-171450">
              <a:buFont typeface="Arial" panose="020B0604020202020204" pitchFamily="34" charset="0"/>
              <a:buChar char="•"/>
            </a:pPr>
            <a:r>
              <a:rPr lang="zh-TW" altLang="en-US" sz="1200" kern="1200" dirty="0">
                <a:solidFill>
                  <a:schemeClr val="tx1"/>
                </a:solidFill>
                <a:effectLst/>
                <a:latin typeface="Georgia"/>
                <a:ea typeface="ヒラギノ角ゴ Pro W3"/>
                <a:cs typeface="ヒラギノ角ゴ Pro W3" pitchFamily="-107" charset="-128"/>
              </a:rPr>
              <a:t>具有多元課程的學術訓練。這些中心基於所在大學的獨特優點，提供各種透過不同框架來檢驗和平與衝突的課程。所有的中心，核心課程包含和平與衝突解決，並將焦點置於談判、調解、人權或國際發展。</a:t>
            </a:r>
          </a:p>
          <a:p>
            <a:pPr marL="171450" indent="-171450">
              <a:buFont typeface="Arial" panose="020B0604020202020204" pitchFamily="34" charset="0"/>
              <a:buChar char="•"/>
            </a:pPr>
            <a:endParaRPr lang="zh-TW" altLang="en-US" sz="1200" kern="1200" dirty="0">
              <a:solidFill>
                <a:schemeClr val="tx1"/>
              </a:solidFill>
              <a:effectLst/>
              <a:latin typeface="Georgia"/>
              <a:ea typeface="ヒラギノ角ゴ Pro W3"/>
              <a:cs typeface="ヒラギノ角ゴ Pro W3" pitchFamily="-107" charset="-128"/>
            </a:endParaRPr>
          </a:p>
          <a:p>
            <a:pPr marL="171450" indent="-171450">
              <a:buFont typeface="Arial" panose="020B0604020202020204" pitchFamily="34" charset="0"/>
              <a:buChar char="•"/>
            </a:pPr>
            <a:r>
              <a:rPr lang="zh-TW" altLang="en-US" sz="1200" kern="1200" dirty="0">
                <a:solidFill>
                  <a:schemeClr val="tx1"/>
                </a:solidFill>
                <a:effectLst/>
                <a:latin typeface="Georgia"/>
                <a:ea typeface="ヒラギノ角ゴ Pro W3"/>
                <a:cs typeface="ヒラギノ角ゴ Pro W3" pitchFamily="-107" charset="-128"/>
              </a:rPr>
              <a:t>由獎學金學生設計及實踐，為期</a:t>
            </a:r>
            <a:r>
              <a:rPr lang="en-US" altLang="zh-TW" sz="1200" kern="1200" dirty="0">
                <a:solidFill>
                  <a:schemeClr val="tx1"/>
                </a:solidFill>
                <a:effectLst/>
                <a:latin typeface="Georgia"/>
                <a:ea typeface="ヒラギノ角ゴ Pro W3"/>
                <a:cs typeface="ヒラギノ角ゴ Pro W3" pitchFamily="-107" charset="-128"/>
              </a:rPr>
              <a:t>2-3</a:t>
            </a:r>
            <a:r>
              <a:rPr lang="zh-TW" altLang="en-US" sz="1200" kern="1200" dirty="0">
                <a:solidFill>
                  <a:schemeClr val="tx1"/>
                </a:solidFill>
                <a:effectLst/>
                <a:latin typeface="Georgia"/>
                <a:ea typeface="ヒラギノ角ゴ Pro W3"/>
                <a:cs typeface="ヒラギノ角ゴ Pro W3" pitchFamily="-107" charset="-128"/>
              </a:rPr>
              <a:t>個月，並獲全額資助的應用實地經驗 </a:t>
            </a:r>
            <a:r>
              <a:rPr lang="en-US" altLang="zh-TW" sz="1200" kern="1200" dirty="0">
                <a:solidFill>
                  <a:schemeClr val="tx1"/>
                </a:solidFill>
                <a:effectLst/>
                <a:latin typeface="Georgia"/>
                <a:ea typeface="ヒラギノ角ゴ Pro W3"/>
                <a:cs typeface="ヒラギノ角ゴ Pro W3" pitchFamily="-107" charset="-128"/>
              </a:rPr>
              <a:t>–</a:t>
            </a:r>
            <a:r>
              <a:rPr lang="zh-TW" altLang="en-US" sz="1200" kern="1200" dirty="0">
                <a:solidFill>
                  <a:schemeClr val="tx1"/>
                </a:solidFill>
                <a:effectLst/>
                <a:latin typeface="Georgia"/>
                <a:ea typeface="ヒラギノ角ゴ Pro W3"/>
                <a:cs typeface="ヒラギノ角ゴ Pro W3" pitchFamily="-107" charset="-128"/>
              </a:rPr>
              <a:t>將理論付諸實踐的機會。</a:t>
            </a:r>
          </a:p>
          <a:p>
            <a:pPr marL="171450" indent="-171450">
              <a:buFont typeface="Arial" panose="020B0604020202020204" pitchFamily="34" charset="0"/>
              <a:buChar char="•"/>
            </a:pPr>
            <a:endParaRPr lang="zh-TW" altLang="en-US" sz="1200" kern="1200" dirty="0">
              <a:solidFill>
                <a:schemeClr val="tx1"/>
              </a:solidFill>
              <a:effectLst/>
              <a:latin typeface="Georgia"/>
              <a:ea typeface="ヒラギノ角ゴ Pro W3"/>
              <a:cs typeface="ヒラギノ角ゴ Pro W3" pitchFamily="-107" charset="-128"/>
            </a:endParaRPr>
          </a:p>
          <a:p>
            <a:pPr marL="171450" indent="-171450">
              <a:buFont typeface="Arial" panose="020B0604020202020204" pitchFamily="34" charset="0"/>
              <a:buChar char="•"/>
            </a:pPr>
            <a:r>
              <a:rPr lang="zh-TW" altLang="en-US" sz="1200" kern="1200" dirty="0">
                <a:solidFill>
                  <a:schemeClr val="tx1"/>
                </a:solidFill>
                <a:effectLst/>
                <a:latin typeface="Georgia"/>
                <a:ea typeface="ヒラギノ角ゴ Pro W3"/>
                <a:cs typeface="ヒラギノ角ゴ Pro W3" pitchFamily="-107" charset="-128"/>
              </a:rPr>
              <a:t>有機會與一群多元的和平獎學金學生以及母國與地主國扶輪社員建立人脈網絡。</a:t>
            </a:r>
          </a:p>
          <a:p>
            <a:pPr marL="171450" indent="-171450">
              <a:buFont typeface="Arial" panose="020B0604020202020204" pitchFamily="34" charset="0"/>
              <a:buChar char="•"/>
            </a:pPr>
            <a:endParaRPr lang="zh-TW" altLang="en-US" sz="1200" kern="1200" dirty="0">
              <a:solidFill>
                <a:schemeClr val="tx1"/>
              </a:solidFill>
              <a:effectLst/>
              <a:latin typeface="Georgia"/>
              <a:ea typeface="ヒラギノ角ゴ Pro W3"/>
              <a:cs typeface="ヒラギノ角ゴ Pro W3" pitchFamily="-107" charset="-128"/>
            </a:endParaRPr>
          </a:p>
          <a:p>
            <a:pPr marL="171450" indent="-171450">
              <a:buFont typeface="Arial" panose="020B0604020202020204" pitchFamily="34" charset="0"/>
              <a:buChar char="•"/>
            </a:pPr>
            <a:r>
              <a:rPr lang="zh-TW" altLang="en-US" sz="1200" kern="1200" dirty="0">
                <a:solidFill>
                  <a:schemeClr val="tx1"/>
                </a:solidFill>
                <a:effectLst/>
                <a:latin typeface="Georgia"/>
                <a:ea typeface="ヒラギノ角ゴ Pro W3"/>
                <a:cs typeface="ヒラギノ角ゴ Pro W3" pitchFamily="-107" charset="-128"/>
              </a:rPr>
              <a:t>扶輪贊助的系列研討會，可幫助培養靈活有彈性的專業技能。</a:t>
            </a:r>
          </a:p>
          <a:p>
            <a:pPr marL="171450" indent="-171450">
              <a:buFont typeface="Arial" panose="020B0604020202020204" pitchFamily="34" charset="0"/>
              <a:buChar char="•"/>
            </a:pPr>
            <a:endParaRPr lang="zh-TW" altLang="en-US" sz="1200" kern="1200" dirty="0">
              <a:solidFill>
                <a:schemeClr val="tx1"/>
              </a:solidFill>
              <a:effectLst/>
              <a:latin typeface="Georgia"/>
              <a:ea typeface="ヒラギノ角ゴ Pro W3"/>
              <a:cs typeface="ヒラギノ角ゴ Pro W3" pitchFamily="-107" charset="-128"/>
            </a:endParaRPr>
          </a:p>
          <a:p>
            <a:pPr marL="171450" indent="-171450">
              <a:buFont typeface="Arial" panose="020B0604020202020204" pitchFamily="34" charset="0"/>
              <a:buChar char="•"/>
            </a:pPr>
            <a:r>
              <a:rPr lang="zh-TW" altLang="en-US" sz="1200" kern="1200" dirty="0">
                <a:solidFill>
                  <a:schemeClr val="tx1"/>
                </a:solidFill>
                <a:effectLst/>
                <a:latin typeface="Georgia"/>
                <a:ea typeface="ヒラギノ角ゴ Pro W3"/>
                <a:cs typeface="ヒラギノ角ゴ Pro W3" pitchFamily="-107" charset="-128"/>
              </a:rPr>
              <a:t>有機會在大學與當地扶輪社員主辦的年度研討會期間展示研究成果。</a:t>
            </a:r>
          </a:p>
          <a:p>
            <a:pPr>
              <a:buFontTx/>
              <a:buChar char="•"/>
            </a:pPr>
            <a:endParaRPr lang="en-US" altLang="en-US" dirty="0">
              <a:latin typeface="Georgia" panose="02040502050405020303" pitchFamily="18" charset="0"/>
              <a:ea typeface="ヒラギノ角ゴ Pro W3" pitchFamily="-111" charset="-128"/>
            </a:endParaRPr>
          </a:p>
        </p:txBody>
      </p:sp>
      <p:sp>
        <p:nvSpPr>
          <p:cNvPr id="4" name="Slide Number Placeholder 3"/>
          <p:cNvSpPr>
            <a:spLocks noGrp="1"/>
          </p:cNvSpPr>
          <p:nvPr>
            <p:ph type="sldNum" sz="quarter" idx="10"/>
          </p:nvPr>
        </p:nvSpPr>
        <p:spPr/>
        <p:txBody>
          <a:bodyPr/>
          <a:lstStyle/>
          <a:p>
            <a:fld id="{55CB2294-2815-0641-BA18-00635844A3C8}" type="slidenum">
              <a:rPr lang="en-US" smtClean="0"/>
              <a:t>8</a:t>
            </a:fld>
            <a:endParaRPr lang="en-US"/>
          </a:p>
        </p:txBody>
      </p:sp>
    </p:spTree>
    <p:extLst>
      <p:ext uri="{BB962C8B-B14F-4D97-AF65-F5344CB8AC3E}">
        <p14:creationId xmlns:p14="http://schemas.microsoft.com/office/powerpoint/2010/main" val="3475409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kern="1200" dirty="0">
                <a:solidFill>
                  <a:schemeClr val="tx1"/>
                </a:solidFill>
                <a:effectLst/>
                <a:latin typeface="Georgia"/>
                <a:ea typeface="ヒラギノ角ゴ Pro W3"/>
                <a:cs typeface="ヒラギノ角ゴ Pro W3" pitchFamily="-107" charset="-128"/>
              </a:rPr>
              <a:t>理想的碩士候選人具有學術實力，擁有相關領域的學士學位，並具有與扶輪使命相符的和平與發展工作經驗。</a:t>
            </a:r>
          </a:p>
          <a:p>
            <a:endParaRPr lang="zh-TW" altLang="en-US" sz="1200" kern="1200" dirty="0">
              <a:solidFill>
                <a:schemeClr val="tx1"/>
              </a:solidFill>
              <a:effectLst/>
              <a:latin typeface="Georgia"/>
              <a:ea typeface="ヒラギノ角ゴ Pro W3"/>
              <a:cs typeface="ヒラギノ角ゴ Pro W3" pitchFamily="-107" charset="-128"/>
            </a:endParaRPr>
          </a:p>
          <a:p>
            <a:r>
              <a:rPr lang="zh-TW" altLang="en-US" sz="1200" kern="1200" dirty="0">
                <a:solidFill>
                  <a:schemeClr val="tx1"/>
                </a:solidFill>
                <a:effectLst/>
                <a:latin typeface="Georgia"/>
                <a:ea typeface="ヒラギノ角ゴ Pro W3"/>
                <a:cs typeface="ヒラギノ角ゴ Pro W3" pitchFamily="-107" charset="-128"/>
              </a:rPr>
              <a:t>候選人需要表現出致力於和平與解決衝突，能夠進行大量的閱讀與研究，並能積極參與多元的學生群體。</a:t>
            </a:r>
          </a:p>
          <a:p>
            <a:endParaRPr lang="zh-TW" altLang="en-US" sz="1200" kern="1200" dirty="0">
              <a:solidFill>
                <a:schemeClr val="tx1"/>
              </a:solidFill>
              <a:effectLst/>
              <a:latin typeface="Georgia"/>
              <a:ea typeface="ヒラギノ角ゴ Pro W3"/>
              <a:cs typeface="ヒラギノ角ゴ Pro W3" pitchFamily="-107" charset="-128"/>
            </a:endParaRPr>
          </a:p>
          <a:p>
            <a:r>
              <a:rPr lang="zh-TW" altLang="en-US" sz="1200" kern="1200" dirty="0">
                <a:solidFill>
                  <a:schemeClr val="tx1"/>
                </a:solidFill>
                <a:effectLst/>
                <a:latin typeface="Georgia"/>
                <a:ea typeface="ヒラギノ角ゴ Pro W3"/>
                <a:cs typeface="ヒラギノ角ゴ Pro W3" pitchFamily="-107" charset="-128"/>
              </a:rPr>
              <a:t>課程結束後，候選人應願意分享自己的工作及經驗，與所在區域的和平獎學金學生保持聯繫，並與扶輪社員維持密切連結。</a:t>
            </a:r>
          </a:p>
          <a:p>
            <a:endParaRPr lang="zh-TW" altLang="en-US" sz="1200" kern="1200" dirty="0">
              <a:solidFill>
                <a:schemeClr val="tx1"/>
              </a:solidFill>
              <a:effectLst/>
              <a:latin typeface="Georgia"/>
              <a:ea typeface="ヒラギノ角ゴ Pro W3"/>
              <a:cs typeface="ヒラギノ角ゴ Pro W3" pitchFamily="-107" charset="-128"/>
            </a:endParaRPr>
          </a:p>
          <a:p>
            <a:r>
              <a:rPr lang="zh-TW" altLang="en-US" sz="1200" kern="1200" dirty="0">
                <a:solidFill>
                  <a:schemeClr val="tx1"/>
                </a:solidFill>
                <a:effectLst/>
                <a:latin typeface="Georgia"/>
                <a:ea typeface="ヒラギノ角ゴ Pro W3"/>
                <a:cs typeface="ヒラギノ角ゴ Pro W3" pitchFamily="-107" charset="-128"/>
              </a:rPr>
              <a:t>碩士學位候選人還必須：</a:t>
            </a:r>
          </a:p>
          <a:p>
            <a:endParaRPr lang="zh-TW" altLang="en-US" sz="1200" kern="1200" dirty="0">
              <a:solidFill>
                <a:schemeClr val="tx1"/>
              </a:solidFill>
              <a:effectLst/>
              <a:latin typeface="Georgia"/>
              <a:ea typeface="ヒラギノ角ゴ Pro W3"/>
              <a:cs typeface="ヒラギノ角ゴ Pro W3" pitchFamily="-107" charset="-128"/>
            </a:endParaRPr>
          </a:p>
          <a:p>
            <a:pPr marL="171450" indent="-171450">
              <a:buFont typeface="Arial" panose="020B0604020202020204" pitchFamily="34" charset="0"/>
              <a:buChar char="•"/>
            </a:pPr>
            <a:r>
              <a:rPr lang="zh-TW" altLang="en-US" sz="1200" kern="1200" dirty="0">
                <a:solidFill>
                  <a:schemeClr val="tx1"/>
                </a:solidFill>
                <a:effectLst/>
                <a:latin typeface="Georgia"/>
                <a:ea typeface="ヒラギノ角ゴ Pro W3"/>
                <a:cs typeface="ヒラギノ角ゴ Pro W3" pitchFamily="-107" charset="-128"/>
              </a:rPr>
              <a:t>精通英語</a:t>
            </a:r>
          </a:p>
          <a:p>
            <a:pPr marL="171450" indent="-171450">
              <a:buFont typeface="Arial" panose="020B0604020202020204" pitchFamily="34" charset="0"/>
              <a:buChar char="•"/>
            </a:pPr>
            <a:r>
              <a:rPr lang="zh-TW" altLang="en-US" sz="1200" kern="1200" dirty="0">
                <a:solidFill>
                  <a:schemeClr val="tx1"/>
                </a:solidFill>
                <a:effectLst/>
                <a:latin typeface="Georgia"/>
                <a:ea typeface="ヒラギノ角ゴ Pro W3"/>
                <a:cs typeface="ヒラギノ角ゴ Pro W3" pitchFamily="-107" charset="-128"/>
              </a:rPr>
              <a:t>透過專業與學術成就以及個人或社區服務，顯現堅決致力於跨文化的理解與和平</a:t>
            </a:r>
            <a:endParaRPr lang="en-US" altLang="zh-TW" sz="1200" kern="1200" dirty="0">
              <a:solidFill>
                <a:schemeClr val="tx1"/>
              </a:solidFill>
              <a:effectLst/>
              <a:latin typeface="Georgia"/>
              <a:ea typeface="ヒラギノ角ゴ Pro W3"/>
              <a:cs typeface="ヒラギノ角ゴ Pro W3" pitchFamily="-107" charset="-128"/>
            </a:endParaRPr>
          </a:p>
          <a:p>
            <a:pPr marL="171450" indent="-171450">
              <a:buFont typeface="Arial" panose="020B0604020202020204" pitchFamily="34" charset="0"/>
              <a:buChar char="•"/>
            </a:pPr>
            <a:r>
              <a:rPr lang="zh-TW" altLang="en-US" sz="1200" kern="1200" dirty="0">
                <a:solidFill>
                  <a:schemeClr val="tx1"/>
                </a:solidFill>
                <a:effectLst/>
                <a:latin typeface="Georgia"/>
                <a:ea typeface="ヒラギノ角ゴ Pro W3"/>
                <a:cs typeface="ヒラギノ角ゴ Pro W3" pitchFamily="-107" charset="-128"/>
              </a:rPr>
              <a:t>展現出領導能力</a:t>
            </a:r>
          </a:p>
          <a:p>
            <a:pPr marL="171450" indent="-171450">
              <a:buFont typeface="Arial" panose="020B0604020202020204" pitchFamily="34" charset="0"/>
              <a:buChar char="•"/>
            </a:pPr>
            <a:r>
              <a:rPr lang="zh-TW" altLang="en-US" sz="1200" kern="1200" dirty="0">
                <a:solidFill>
                  <a:schemeClr val="tx1"/>
                </a:solidFill>
                <a:effectLst/>
                <a:latin typeface="Georgia"/>
                <a:ea typeface="ヒラギノ角ゴ Pro W3"/>
                <a:cs typeface="ヒラギノ角ゴ Pro W3" pitchFamily="-107" charset="-128"/>
              </a:rPr>
              <a:t>在和平或發展工作有至少</a:t>
            </a:r>
            <a:r>
              <a:rPr lang="en-US" altLang="zh-TW" sz="1200" kern="1200" dirty="0">
                <a:solidFill>
                  <a:schemeClr val="tx1"/>
                </a:solidFill>
                <a:effectLst/>
                <a:latin typeface="Georgia"/>
                <a:ea typeface="ヒラギノ角ゴ Pro W3"/>
                <a:cs typeface="ヒラギノ角ゴ Pro W3" pitchFamily="-107" charset="-128"/>
              </a:rPr>
              <a:t>3</a:t>
            </a:r>
            <a:r>
              <a:rPr lang="zh-TW" altLang="en-US" sz="1200" kern="1200" dirty="0">
                <a:solidFill>
                  <a:schemeClr val="tx1"/>
                </a:solidFill>
                <a:effectLst/>
                <a:latin typeface="Georgia"/>
                <a:ea typeface="ヒラギノ角ゴ Pro W3"/>
                <a:cs typeface="ヒラギノ角ゴ Pro W3" pitchFamily="-107" charset="-128"/>
              </a:rPr>
              <a:t>年的全職經驗</a:t>
            </a:r>
          </a:p>
          <a:p>
            <a:pPr marL="171450" indent="-171450">
              <a:buFont typeface="Arial" panose="020B0604020202020204" pitchFamily="34" charset="0"/>
              <a:buChar char="•"/>
            </a:pPr>
            <a:endParaRPr lang="en-US" dirty="0">
              <a:latin typeface="Georgia"/>
              <a:ea typeface="ヒラギノ角ゴ Pro W3"/>
              <a:cs typeface="ヒラギノ角ゴ Pro W3" pitchFamily="-107" charset="-128"/>
            </a:endParaRPr>
          </a:p>
          <a:p>
            <a:pPr marL="171450" indent="-171450">
              <a:buFont typeface="Arial" panose="020B0604020202020204" pitchFamily="34" charset="0"/>
              <a:buChar char="•"/>
            </a:pPr>
            <a:endParaRPr lang="en-US" dirty="0">
              <a:latin typeface="Georgia"/>
              <a:ea typeface="ヒラギノ角ゴ Pro W3"/>
              <a:cs typeface="ヒラギノ角ゴ Pro W3" pitchFamily="-107" charset="-128"/>
            </a:endParaRPr>
          </a:p>
        </p:txBody>
      </p:sp>
      <p:sp>
        <p:nvSpPr>
          <p:cNvPr id="4" name="Slide Number Placeholder 3"/>
          <p:cNvSpPr>
            <a:spLocks noGrp="1"/>
          </p:cNvSpPr>
          <p:nvPr>
            <p:ph type="sldNum" sz="quarter" idx="10"/>
          </p:nvPr>
        </p:nvSpPr>
        <p:spPr/>
        <p:txBody>
          <a:bodyPr/>
          <a:lstStyle/>
          <a:p>
            <a:fld id="{55CB2294-2815-0641-BA18-00635844A3C8}" type="slidenum">
              <a:rPr lang="en-US" smtClean="0"/>
              <a:t>9</a:t>
            </a:fld>
            <a:endParaRPr lang="en-US"/>
          </a:p>
        </p:txBody>
      </p:sp>
    </p:spTree>
    <p:extLst>
      <p:ext uri="{BB962C8B-B14F-4D97-AF65-F5344CB8AC3E}">
        <p14:creationId xmlns:p14="http://schemas.microsoft.com/office/powerpoint/2010/main" val="768969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FB534E8-6B0C-8A41-9869-A3F5CDF2CC98}" type="datetimeFigureOut">
              <a:rPr lang="en-US" smtClean="0"/>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41C85-46E5-8649-8CB5-559295B1D80A}" type="slidenum">
              <a:rPr lang="en-US" smtClean="0"/>
              <a:t>‹#›</a:t>
            </a:fld>
            <a:endParaRPr lang="en-US"/>
          </a:p>
        </p:txBody>
      </p:sp>
    </p:spTree>
    <p:extLst>
      <p:ext uri="{BB962C8B-B14F-4D97-AF65-F5344CB8AC3E}">
        <p14:creationId xmlns:p14="http://schemas.microsoft.com/office/powerpoint/2010/main" val="1694931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ext Section Alternative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0DB262A-17B2-BB45-8AF9-6B1E5914EE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736600"/>
            <a:ext cx="12196373" cy="8334188"/>
          </a:xfrm>
          <a:prstGeom prst="rect">
            <a:avLst/>
          </a:prstGeom>
        </p:spPr>
      </p:pic>
      <p:sp>
        <p:nvSpPr>
          <p:cNvPr id="7" name="Rectangle 6">
            <a:extLst>
              <a:ext uri="{FF2B5EF4-FFF2-40B4-BE49-F238E27FC236}">
                <a16:creationId xmlns:a16="http://schemas.microsoft.com/office/drawing/2014/main" id="{433C1993-645F-A34B-ACA3-411227D0BBEB}"/>
              </a:ext>
            </a:extLst>
          </p:cNvPr>
          <p:cNvSpPr/>
          <p:nvPr userDrawn="1"/>
        </p:nvSpPr>
        <p:spPr>
          <a:xfrm>
            <a:off x="-1" y="0"/>
            <a:ext cx="4780548" cy="6858000"/>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9" name="Text Placeholder 10">
            <a:extLst>
              <a:ext uri="{FF2B5EF4-FFF2-40B4-BE49-F238E27FC236}">
                <a16:creationId xmlns:a16="http://schemas.microsoft.com/office/drawing/2014/main" id="{C4E2529B-3A8B-F54B-8B5C-A48E7A468447}"/>
              </a:ext>
            </a:extLst>
          </p:cNvPr>
          <p:cNvSpPr>
            <a:spLocks noGrp="1"/>
          </p:cNvSpPr>
          <p:nvPr>
            <p:ph type="body" sz="quarter" idx="10" hasCustomPrompt="1"/>
          </p:nvPr>
        </p:nvSpPr>
        <p:spPr>
          <a:xfrm>
            <a:off x="359066" y="2405657"/>
            <a:ext cx="4076577" cy="1169986"/>
          </a:xfrm>
        </p:spPr>
        <p:txBody>
          <a:bodyPr>
            <a:normAutofit/>
          </a:bodyPr>
          <a:lstStyle>
            <a:lvl1pPr marL="0" indent="0" algn="l">
              <a:lnSpc>
                <a:spcPts val="3780"/>
              </a:lnSpc>
              <a:buNone/>
              <a:defRPr sz="4400" b="1">
                <a:solidFill>
                  <a:srgbClr val="FFFFFF"/>
                </a:solidFill>
                <a:latin typeface="Arial" panose="020B0604020202020204" pitchFamily="34" charset="0"/>
                <a:cs typeface="Arial" panose="020B0604020202020204" pitchFamily="34" charset="0"/>
              </a:defRPr>
            </a:lvl1pPr>
          </a:lstStyle>
          <a:p>
            <a:pPr lvl="0"/>
            <a:r>
              <a:rPr lang="en-US"/>
              <a:t>NEXT SECTION</a:t>
            </a:r>
          </a:p>
        </p:txBody>
      </p:sp>
      <p:sp>
        <p:nvSpPr>
          <p:cNvPr id="10" name="Text Placeholder 12">
            <a:extLst>
              <a:ext uri="{FF2B5EF4-FFF2-40B4-BE49-F238E27FC236}">
                <a16:creationId xmlns:a16="http://schemas.microsoft.com/office/drawing/2014/main" id="{47600026-DEF8-B440-8F95-CFB859A806CF}"/>
              </a:ext>
            </a:extLst>
          </p:cNvPr>
          <p:cNvSpPr>
            <a:spLocks noGrp="1"/>
          </p:cNvSpPr>
          <p:nvPr>
            <p:ph type="body" sz="quarter" idx="11" hasCustomPrompt="1"/>
          </p:nvPr>
        </p:nvSpPr>
        <p:spPr>
          <a:xfrm>
            <a:off x="359066" y="3708725"/>
            <a:ext cx="5418138" cy="1008062"/>
          </a:xfrm>
        </p:spPr>
        <p:txBody>
          <a:bodyPr>
            <a:normAutofit/>
          </a:bodyPr>
          <a:lstStyle>
            <a:lvl1pPr marL="0" indent="0" algn="l">
              <a:buNone/>
              <a:defRPr sz="3300">
                <a:solidFill>
                  <a:srgbClr val="FFFFFF"/>
                </a:solidFill>
                <a:latin typeface="Arial" panose="020B0604020202020204" pitchFamily="34" charset="0"/>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41630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ext Section Alternativ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848F57-449D-574A-BF84-3D34E0CF73A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433C1993-645F-A34B-ACA3-411227D0BBEB}"/>
              </a:ext>
            </a:extLst>
          </p:cNvPr>
          <p:cNvSpPr/>
          <p:nvPr userDrawn="1"/>
        </p:nvSpPr>
        <p:spPr>
          <a:xfrm>
            <a:off x="-1" y="0"/>
            <a:ext cx="4780548" cy="6858000"/>
          </a:xfrm>
          <a:prstGeom prst="rect">
            <a:avLst/>
          </a:prstGeom>
          <a:solidFill>
            <a:srgbClr val="FF76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9" name="Text Placeholder 10">
            <a:extLst>
              <a:ext uri="{FF2B5EF4-FFF2-40B4-BE49-F238E27FC236}">
                <a16:creationId xmlns:a16="http://schemas.microsoft.com/office/drawing/2014/main" id="{C4E2529B-3A8B-F54B-8B5C-A48E7A468447}"/>
              </a:ext>
            </a:extLst>
          </p:cNvPr>
          <p:cNvSpPr>
            <a:spLocks noGrp="1"/>
          </p:cNvSpPr>
          <p:nvPr>
            <p:ph type="body" sz="quarter" idx="10" hasCustomPrompt="1"/>
          </p:nvPr>
        </p:nvSpPr>
        <p:spPr>
          <a:xfrm>
            <a:off x="359066" y="2405657"/>
            <a:ext cx="4076577" cy="1169986"/>
          </a:xfrm>
        </p:spPr>
        <p:txBody>
          <a:bodyPr>
            <a:normAutofit/>
          </a:bodyPr>
          <a:lstStyle>
            <a:lvl1pPr marL="0" indent="0" algn="l">
              <a:lnSpc>
                <a:spcPts val="3780"/>
              </a:lnSpc>
              <a:buNone/>
              <a:defRPr sz="4400" b="1">
                <a:solidFill>
                  <a:srgbClr val="FFFFFF"/>
                </a:solidFill>
                <a:latin typeface="Arial" panose="020B0604020202020204" pitchFamily="34" charset="0"/>
                <a:cs typeface="Arial" panose="020B0604020202020204" pitchFamily="34" charset="0"/>
              </a:defRPr>
            </a:lvl1pPr>
          </a:lstStyle>
          <a:p>
            <a:pPr lvl="0"/>
            <a:r>
              <a:rPr lang="en-US"/>
              <a:t>NEXT SECTION</a:t>
            </a:r>
          </a:p>
        </p:txBody>
      </p:sp>
      <p:sp>
        <p:nvSpPr>
          <p:cNvPr id="10" name="Text Placeholder 12">
            <a:extLst>
              <a:ext uri="{FF2B5EF4-FFF2-40B4-BE49-F238E27FC236}">
                <a16:creationId xmlns:a16="http://schemas.microsoft.com/office/drawing/2014/main" id="{47600026-DEF8-B440-8F95-CFB859A806CF}"/>
              </a:ext>
            </a:extLst>
          </p:cNvPr>
          <p:cNvSpPr>
            <a:spLocks noGrp="1"/>
          </p:cNvSpPr>
          <p:nvPr>
            <p:ph type="body" sz="quarter" idx="11" hasCustomPrompt="1"/>
          </p:nvPr>
        </p:nvSpPr>
        <p:spPr>
          <a:xfrm>
            <a:off x="359066" y="3708725"/>
            <a:ext cx="5418138" cy="1008062"/>
          </a:xfrm>
        </p:spPr>
        <p:txBody>
          <a:bodyPr>
            <a:normAutofit/>
          </a:bodyPr>
          <a:lstStyle>
            <a:lvl1pPr marL="0" indent="0" algn="l">
              <a:buNone/>
              <a:defRPr sz="3300">
                <a:solidFill>
                  <a:srgbClr val="FFFFFF"/>
                </a:solidFill>
                <a:latin typeface="Arial" panose="020B0604020202020204" pitchFamily="34" charset="0"/>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431268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Bullet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C9EF979-CC8D-314F-B43C-A942FB23D129}"/>
              </a:ext>
            </a:extLst>
          </p:cNvPr>
          <p:cNvSpPr/>
          <p:nvPr userDrawn="1"/>
        </p:nvSpPr>
        <p:spPr>
          <a:xfrm>
            <a:off x="6104965" y="-201706"/>
            <a:ext cx="6266329" cy="7194177"/>
          </a:xfrm>
          <a:prstGeom prst="rect">
            <a:avLst/>
          </a:prstGeom>
          <a:solidFill>
            <a:srgbClr val="2D55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5DD1230-1B2D-7445-BE7C-4FC8B15DE5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981634"/>
            <a:ext cx="6400800" cy="9601200"/>
          </a:xfrm>
          <a:prstGeom prst="rect">
            <a:avLst/>
          </a:prstGeom>
        </p:spPr>
      </p:pic>
      <p:cxnSp>
        <p:nvCxnSpPr>
          <p:cNvPr id="8" name="Straight Connector 7">
            <a:extLst>
              <a:ext uri="{FF2B5EF4-FFF2-40B4-BE49-F238E27FC236}">
                <a16:creationId xmlns:a16="http://schemas.microsoft.com/office/drawing/2014/main" id="{9B185BE4-600A-5044-B551-A244C2ED2F4A}"/>
              </a:ext>
            </a:extLst>
          </p:cNvPr>
          <p:cNvCxnSpPr/>
          <p:nvPr userDrawn="1"/>
        </p:nvCxnSpPr>
        <p:spPr>
          <a:xfrm>
            <a:off x="6647145" y="2578042"/>
            <a:ext cx="407243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8038C5A4-57B3-BD42-B31C-3E93C05C0FCB}"/>
              </a:ext>
            </a:extLst>
          </p:cNvPr>
          <p:cNvSpPr>
            <a:spLocks noGrp="1"/>
          </p:cNvSpPr>
          <p:nvPr>
            <p:ph type="body" sz="quarter" idx="10" hasCustomPrompt="1"/>
          </p:nvPr>
        </p:nvSpPr>
        <p:spPr>
          <a:xfrm>
            <a:off x="6664521" y="1250142"/>
            <a:ext cx="4921250" cy="603447"/>
          </a:xfrm>
        </p:spPr>
        <p:txBody>
          <a:bodyPr>
            <a:normAutofit/>
          </a:bodyPr>
          <a:lstStyle>
            <a:lvl1pPr marL="0" indent="0">
              <a:buNone/>
              <a:defRPr sz="4400" b="1" i="0">
                <a:solidFill>
                  <a:srgbClr val="FFFFFF"/>
                </a:solidFill>
                <a:latin typeface="Arial" panose="020B0604020202020204" pitchFamily="34" charset="0"/>
                <a:cs typeface="Arial" panose="020B0604020202020204" pitchFamily="34" charset="0"/>
              </a:defRPr>
            </a:lvl1pPr>
          </a:lstStyle>
          <a:p>
            <a:pPr lvl="0"/>
            <a:r>
              <a:rPr lang="en-US"/>
              <a:t>PICTURE FOCUS</a:t>
            </a:r>
          </a:p>
        </p:txBody>
      </p:sp>
      <p:sp>
        <p:nvSpPr>
          <p:cNvPr id="16" name="Text Placeholder 15">
            <a:extLst>
              <a:ext uri="{FF2B5EF4-FFF2-40B4-BE49-F238E27FC236}">
                <a16:creationId xmlns:a16="http://schemas.microsoft.com/office/drawing/2014/main" id="{3566C69C-3BB8-864F-800A-A0CC2C1EC0AE}"/>
              </a:ext>
            </a:extLst>
          </p:cNvPr>
          <p:cNvSpPr>
            <a:spLocks noGrp="1"/>
          </p:cNvSpPr>
          <p:nvPr>
            <p:ph type="body" sz="quarter" idx="11" hasCustomPrompt="1"/>
          </p:nvPr>
        </p:nvSpPr>
        <p:spPr>
          <a:xfrm>
            <a:off x="6664521" y="1890318"/>
            <a:ext cx="4200525" cy="607042"/>
          </a:xfrm>
        </p:spPr>
        <p:txBody>
          <a:bodyPr>
            <a:normAutofit/>
          </a:bodyPr>
          <a:lstStyle>
            <a:lvl1pPr marL="0" indent="0">
              <a:buNone/>
              <a:defRPr sz="3300">
                <a:solidFill>
                  <a:srgbClr val="FFFFFF"/>
                </a:solidFill>
                <a:latin typeface="Arial" panose="020B0604020202020204" pitchFamily="34" charset="0"/>
                <a:cs typeface="Arial" panose="020B0604020202020204" pitchFamily="34" charset="0"/>
              </a:defRPr>
            </a:lvl1pPr>
          </a:lstStyle>
          <a:p>
            <a:pPr lvl="0"/>
            <a:r>
              <a:rPr lang="en-US"/>
              <a:t>With Bullets</a:t>
            </a:r>
          </a:p>
        </p:txBody>
      </p:sp>
      <p:sp>
        <p:nvSpPr>
          <p:cNvPr id="18" name="Text Placeholder 17">
            <a:extLst>
              <a:ext uri="{FF2B5EF4-FFF2-40B4-BE49-F238E27FC236}">
                <a16:creationId xmlns:a16="http://schemas.microsoft.com/office/drawing/2014/main" id="{05054D8B-8E68-3A41-A062-EDB98E95767E}"/>
              </a:ext>
            </a:extLst>
          </p:cNvPr>
          <p:cNvSpPr>
            <a:spLocks noGrp="1"/>
          </p:cNvSpPr>
          <p:nvPr>
            <p:ph type="body" sz="quarter" idx="12" hasCustomPrompt="1"/>
          </p:nvPr>
        </p:nvSpPr>
        <p:spPr>
          <a:xfrm>
            <a:off x="6664521" y="2876336"/>
            <a:ext cx="5307012" cy="2876550"/>
          </a:xfrm>
        </p:spPr>
        <p:txBody>
          <a:bodyPr>
            <a:normAutofit/>
          </a:bodyPr>
          <a:lstStyle>
            <a:lvl1pPr marL="342900" indent="-342900">
              <a:buFont typeface="Arial" panose="020B0604020202020204" pitchFamily="34" charset="0"/>
              <a:buChar char="•"/>
              <a:defRPr sz="2200" b="0" i="0">
                <a:solidFill>
                  <a:srgbClr val="FFFFFF"/>
                </a:solidFill>
                <a:latin typeface="Arial" panose="020B0604020202020204" pitchFamily="34" charset="0"/>
                <a:cs typeface="Arial" panose="020B0604020202020204" pitchFamily="34" charset="0"/>
              </a:defRPr>
            </a:lvl1pPr>
          </a:lstStyle>
          <a:p>
            <a:pPr lvl="0"/>
            <a:r>
              <a:rPr lang="en-US"/>
              <a:t>A complex idea can be conveyed with a single image, namely Making it possible to absorb large amounts of information quickly. You could put a chart or graph here, or keep the photo.</a:t>
            </a:r>
          </a:p>
          <a:p>
            <a:pPr lvl="0"/>
            <a:endParaRPr lang="en-US"/>
          </a:p>
        </p:txBody>
      </p:sp>
    </p:spTree>
    <p:extLst>
      <p:ext uri="{BB962C8B-B14F-4D97-AF65-F5344CB8AC3E}">
        <p14:creationId xmlns:p14="http://schemas.microsoft.com/office/powerpoint/2010/main" val="1259593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71AF3A2-6931-E344-9E03-C62D9DC64BE4}"/>
              </a:ext>
            </a:extLst>
          </p:cNvPr>
          <p:cNvSpPr/>
          <p:nvPr userDrawn="1"/>
        </p:nvSpPr>
        <p:spPr>
          <a:xfrm>
            <a:off x="0" y="0"/>
            <a:ext cx="6441140" cy="6858000"/>
          </a:xfrm>
          <a:prstGeom prst="rect">
            <a:avLst/>
          </a:prstGeom>
          <a:solidFill>
            <a:srgbClr val="ED2B7A"/>
          </a:solidFill>
          <a:ln>
            <a:solidFill>
              <a:srgbClr val="ED2B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C1A9CFEA-EA8E-CC43-9DBF-B37FA75A604B}"/>
              </a:ext>
            </a:extLst>
          </p:cNvPr>
          <p:cNvCxnSpPr/>
          <p:nvPr userDrawn="1"/>
        </p:nvCxnSpPr>
        <p:spPr>
          <a:xfrm>
            <a:off x="501840" y="2578042"/>
            <a:ext cx="407243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13">
            <a:extLst>
              <a:ext uri="{FF2B5EF4-FFF2-40B4-BE49-F238E27FC236}">
                <a16:creationId xmlns:a16="http://schemas.microsoft.com/office/drawing/2014/main" id="{F852ECD0-76D3-2749-8E9C-74C93C4EB6ED}"/>
              </a:ext>
            </a:extLst>
          </p:cNvPr>
          <p:cNvSpPr>
            <a:spLocks noGrp="1"/>
          </p:cNvSpPr>
          <p:nvPr>
            <p:ph type="body" sz="quarter" idx="10" hasCustomPrompt="1"/>
          </p:nvPr>
        </p:nvSpPr>
        <p:spPr>
          <a:xfrm>
            <a:off x="519216" y="1250142"/>
            <a:ext cx="4921250" cy="603447"/>
          </a:xfrm>
        </p:spPr>
        <p:txBody>
          <a:bodyPr>
            <a:normAutofit/>
          </a:bodyPr>
          <a:lstStyle>
            <a:lvl1pPr marL="0" indent="0">
              <a:buNone/>
              <a:defRPr sz="4400" b="1" i="0">
                <a:solidFill>
                  <a:srgbClr val="FFFFFF"/>
                </a:solidFill>
                <a:latin typeface="Arial" panose="020B0604020202020204" pitchFamily="34" charset="0"/>
                <a:cs typeface="Arial" panose="020B0604020202020204" pitchFamily="34" charset="0"/>
              </a:defRPr>
            </a:lvl1pPr>
          </a:lstStyle>
          <a:p>
            <a:pPr lvl="0"/>
            <a:r>
              <a:rPr lang="en-US"/>
              <a:t>PICTURE FOCUS</a:t>
            </a:r>
          </a:p>
        </p:txBody>
      </p:sp>
      <p:sp>
        <p:nvSpPr>
          <p:cNvPr id="11" name="Text Placeholder 15">
            <a:extLst>
              <a:ext uri="{FF2B5EF4-FFF2-40B4-BE49-F238E27FC236}">
                <a16:creationId xmlns:a16="http://schemas.microsoft.com/office/drawing/2014/main" id="{B5CAD6EF-9DB1-B64C-A3E7-1806B66E3BE2}"/>
              </a:ext>
            </a:extLst>
          </p:cNvPr>
          <p:cNvSpPr>
            <a:spLocks noGrp="1"/>
          </p:cNvSpPr>
          <p:nvPr>
            <p:ph type="body" sz="quarter" idx="11" hasCustomPrompt="1"/>
          </p:nvPr>
        </p:nvSpPr>
        <p:spPr>
          <a:xfrm>
            <a:off x="519216" y="1890318"/>
            <a:ext cx="4200525" cy="607042"/>
          </a:xfrm>
        </p:spPr>
        <p:txBody>
          <a:bodyPr>
            <a:normAutofit/>
          </a:bodyPr>
          <a:lstStyle>
            <a:lvl1pPr marL="0" indent="0">
              <a:buNone/>
              <a:defRPr sz="3300">
                <a:solidFill>
                  <a:srgbClr val="FFFFFF"/>
                </a:solidFill>
                <a:latin typeface="Arial" panose="020B0604020202020204" pitchFamily="34" charset="0"/>
                <a:cs typeface="Arial" panose="020B0604020202020204" pitchFamily="34" charset="0"/>
              </a:defRPr>
            </a:lvl1pPr>
          </a:lstStyle>
          <a:p>
            <a:pPr lvl="0"/>
            <a:r>
              <a:rPr lang="en-US"/>
              <a:t>With Bullets</a:t>
            </a:r>
          </a:p>
        </p:txBody>
      </p:sp>
      <p:sp>
        <p:nvSpPr>
          <p:cNvPr id="12" name="Text Placeholder 17">
            <a:extLst>
              <a:ext uri="{FF2B5EF4-FFF2-40B4-BE49-F238E27FC236}">
                <a16:creationId xmlns:a16="http://schemas.microsoft.com/office/drawing/2014/main" id="{8654FE26-F157-2446-B37F-B73D106C9408}"/>
              </a:ext>
            </a:extLst>
          </p:cNvPr>
          <p:cNvSpPr>
            <a:spLocks noGrp="1"/>
          </p:cNvSpPr>
          <p:nvPr>
            <p:ph type="body" sz="quarter" idx="12" hasCustomPrompt="1"/>
          </p:nvPr>
        </p:nvSpPr>
        <p:spPr>
          <a:xfrm>
            <a:off x="519216" y="2876336"/>
            <a:ext cx="5307012" cy="2876550"/>
          </a:xfrm>
        </p:spPr>
        <p:txBody>
          <a:bodyPr>
            <a:normAutofit/>
          </a:bodyPr>
          <a:lstStyle>
            <a:lvl1pPr marL="342900" indent="-342900">
              <a:buFont typeface="Arial" panose="020B0604020202020204" pitchFamily="34" charset="0"/>
              <a:buChar char="•"/>
              <a:defRPr sz="2200" b="0" i="0">
                <a:solidFill>
                  <a:srgbClr val="FFFFFF"/>
                </a:solidFill>
                <a:latin typeface="Arial" panose="020B0604020202020204" pitchFamily="34" charset="0"/>
                <a:cs typeface="Arial" panose="020B0604020202020204" pitchFamily="34" charset="0"/>
              </a:defRPr>
            </a:lvl1pPr>
          </a:lstStyle>
          <a:p>
            <a:pPr lvl="0"/>
            <a:r>
              <a:rPr lang="en-US"/>
              <a:t>A complex idea can be conveyed with a single image, namely Making it possible to absorb large amounts of information quickly. You could put a chart or graph here, or keep the photo.</a:t>
            </a:r>
          </a:p>
          <a:p>
            <a:pPr lvl="0"/>
            <a:endParaRPr lang="en-US"/>
          </a:p>
        </p:txBody>
      </p:sp>
      <p:pic>
        <p:nvPicPr>
          <p:cNvPr id="14" name="Picture 13">
            <a:extLst>
              <a:ext uri="{FF2B5EF4-FFF2-40B4-BE49-F238E27FC236}">
                <a16:creationId xmlns:a16="http://schemas.microsoft.com/office/drawing/2014/main" id="{042C7B54-D5F5-B74B-A82E-A4EF6F171A1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441140" y="0"/>
            <a:ext cx="5924767" cy="6858000"/>
          </a:xfrm>
          <a:prstGeom prst="rect">
            <a:avLst/>
          </a:prstGeom>
        </p:spPr>
      </p:pic>
    </p:spTree>
    <p:extLst>
      <p:ext uri="{BB962C8B-B14F-4D97-AF65-F5344CB8AC3E}">
        <p14:creationId xmlns:p14="http://schemas.microsoft.com/office/powerpoint/2010/main" val="92649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sic Bullets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7FF0A41-6BB1-364E-A5B0-48466DFB0CCE}"/>
              </a:ext>
            </a:extLst>
          </p:cNvPr>
          <p:cNvSpPr/>
          <p:nvPr userDrawn="1"/>
        </p:nvSpPr>
        <p:spPr>
          <a:xfrm>
            <a:off x="0" y="1540042"/>
            <a:ext cx="12192000" cy="5317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0">
            <a:extLst>
              <a:ext uri="{FF2B5EF4-FFF2-40B4-BE49-F238E27FC236}">
                <a16:creationId xmlns:a16="http://schemas.microsoft.com/office/drawing/2014/main" id="{7883156C-E5A2-C946-B590-EB170840CF13}"/>
              </a:ext>
            </a:extLst>
          </p:cNvPr>
          <p:cNvSpPr>
            <a:spLocks noGrp="1"/>
          </p:cNvSpPr>
          <p:nvPr>
            <p:ph type="body" sz="quarter" idx="10" hasCustomPrompt="1"/>
          </p:nvPr>
        </p:nvSpPr>
        <p:spPr>
          <a:xfrm>
            <a:off x="379828" y="699193"/>
            <a:ext cx="9149184" cy="840849"/>
          </a:xfrm>
        </p:spPr>
        <p:txBody>
          <a:bodyPr>
            <a:normAutofit/>
          </a:bodyPr>
          <a:lstStyle>
            <a:lvl1pPr marL="0" indent="0">
              <a:buNone/>
              <a:defRPr sz="4400" b="1" i="0">
                <a:solidFill>
                  <a:srgbClr val="48595D"/>
                </a:solidFill>
                <a:latin typeface="Arial" panose="020B0604020202020204" pitchFamily="34" charset="0"/>
                <a:cs typeface="Arial" panose="020B0604020202020204" pitchFamily="34" charset="0"/>
              </a:defRPr>
            </a:lvl1pPr>
          </a:lstStyle>
          <a:p>
            <a:pPr lvl="0"/>
            <a:r>
              <a:rPr lang="en-US"/>
              <a:t>BASIC BULLET POINTS</a:t>
            </a:r>
          </a:p>
        </p:txBody>
      </p:sp>
      <p:sp>
        <p:nvSpPr>
          <p:cNvPr id="8" name="Text Placeholder 12">
            <a:extLst>
              <a:ext uri="{FF2B5EF4-FFF2-40B4-BE49-F238E27FC236}">
                <a16:creationId xmlns:a16="http://schemas.microsoft.com/office/drawing/2014/main" id="{8462692F-5641-3042-9CEB-4263A849319F}"/>
              </a:ext>
            </a:extLst>
          </p:cNvPr>
          <p:cNvSpPr>
            <a:spLocks noGrp="1"/>
          </p:cNvSpPr>
          <p:nvPr>
            <p:ph type="body" sz="quarter" idx="11" hasCustomPrompt="1"/>
          </p:nvPr>
        </p:nvSpPr>
        <p:spPr>
          <a:xfrm>
            <a:off x="379828" y="2090490"/>
            <a:ext cx="7861300" cy="1631278"/>
          </a:xfrm>
        </p:spPr>
        <p:txBody>
          <a:bodyPr/>
          <a:lstStyle>
            <a:lvl1pPr marL="457200" indent="-457200">
              <a:buFont typeface="Arial" panose="020B0604020202020204" pitchFamily="34" charset="0"/>
              <a:buChar char="•"/>
              <a:defRPr b="0" i="0">
                <a:solidFill>
                  <a:srgbClr val="48595D"/>
                </a:solidFill>
                <a:latin typeface="Arial" panose="020B0604020202020204" pitchFamily="34" charset="0"/>
                <a:cs typeface="Arial" panose="020B0604020202020204" pitchFamily="34" charset="0"/>
              </a:defRPr>
            </a:lvl1pPr>
          </a:lstStyle>
          <a:p>
            <a:pPr lvl="0"/>
            <a:r>
              <a:rPr lang="en-US"/>
              <a:t>Just use bullet points</a:t>
            </a:r>
          </a:p>
        </p:txBody>
      </p:sp>
    </p:spTree>
    <p:extLst>
      <p:ext uri="{BB962C8B-B14F-4D97-AF65-F5344CB8AC3E}">
        <p14:creationId xmlns:p14="http://schemas.microsoft.com/office/powerpoint/2010/main" val="3303904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sic Bullets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F64729D-5538-694A-B3D2-289D6EDA091F}"/>
              </a:ext>
            </a:extLst>
          </p:cNvPr>
          <p:cNvSpPr/>
          <p:nvPr userDrawn="1"/>
        </p:nvSpPr>
        <p:spPr>
          <a:xfrm>
            <a:off x="0" y="1540042"/>
            <a:ext cx="12192000" cy="5317958"/>
          </a:xfrm>
          <a:prstGeom prst="rect">
            <a:avLst/>
          </a:prstGeom>
          <a:solidFill>
            <a:srgbClr val="00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0">
            <a:extLst>
              <a:ext uri="{FF2B5EF4-FFF2-40B4-BE49-F238E27FC236}">
                <a16:creationId xmlns:a16="http://schemas.microsoft.com/office/drawing/2014/main" id="{2CC22EF4-F1A5-EF42-8F89-DB16D6704757}"/>
              </a:ext>
            </a:extLst>
          </p:cNvPr>
          <p:cNvSpPr>
            <a:spLocks noGrp="1"/>
          </p:cNvSpPr>
          <p:nvPr>
            <p:ph type="body" sz="quarter" idx="10" hasCustomPrompt="1"/>
          </p:nvPr>
        </p:nvSpPr>
        <p:spPr>
          <a:xfrm>
            <a:off x="379828" y="699193"/>
            <a:ext cx="9149184" cy="840849"/>
          </a:xfrm>
        </p:spPr>
        <p:txBody>
          <a:bodyPr>
            <a:normAutofit/>
          </a:bodyPr>
          <a:lstStyle>
            <a:lvl1pPr marL="0" indent="0">
              <a:buNone/>
              <a:defRPr sz="4400" b="1" i="0">
                <a:solidFill>
                  <a:srgbClr val="48595D"/>
                </a:solidFill>
                <a:latin typeface="Arial" panose="020B0604020202020204" pitchFamily="34" charset="0"/>
                <a:cs typeface="Arial" panose="020B0604020202020204" pitchFamily="34" charset="0"/>
              </a:defRPr>
            </a:lvl1pPr>
          </a:lstStyle>
          <a:p>
            <a:pPr lvl="0"/>
            <a:r>
              <a:rPr lang="en-US"/>
              <a:t>BASIC BULLET POINTS</a:t>
            </a:r>
          </a:p>
        </p:txBody>
      </p:sp>
      <p:sp>
        <p:nvSpPr>
          <p:cNvPr id="8" name="Text Placeholder 12">
            <a:extLst>
              <a:ext uri="{FF2B5EF4-FFF2-40B4-BE49-F238E27FC236}">
                <a16:creationId xmlns:a16="http://schemas.microsoft.com/office/drawing/2014/main" id="{D03C77B6-3DD2-2941-9410-F5F92D41429D}"/>
              </a:ext>
            </a:extLst>
          </p:cNvPr>
          <p:cNvSpPr>
            <a:spLocks noGrp="1"/>
          </p:cNvSpPr>
          <p:nvPr>
            <p:ph type="body" sz="quarter" idx="11" hasCustomPrompt="1"/>
          </p:nvPr>
        </p:nvSpPr>
        <p:spPr>
          <a:xfrm>
            <a:off x="379828" y="2090490"/>
            <a:ext cx="7861300" cy="1631278"/>
          </a:xfrm>
        </p:spPr>
        <p:txBody>
          <a:bodyPr/>
          <a:lstStyle>
            <a:lvl1pPr marL="457200" indent="-457200">
              <a:buFont typeface="Arial" panose="020B0604020202020204" pitchFamily="34" charset="0"/>
              <a:buChar char="•"/>
              <a:defRPr b="0" i="0">
                <a:solidFill>
                  <a:srgbClr val="FFFFFF"/>
                </a:solidFill>
                <a:latin typeface="Arial" panose="020B0604020202020204" pitchFamily="34" charset="0"/>
                <a:cs typeface="Arial" panose="020B0604020202020204" pitchFamily="34" charset="0"/>
              </a:defRPr>
            </a:lvl1pPr>
          </a:lstStyle>
          <a:p>
            <a:pPr lvl="0"/>
            <a:r>
              <a:rPr lang="en-US"/>
              <a:t>Just use bullet points</a:t>
            </a:r>
          </a:p>
        </p:txBody>
      </p:sp>
    </p:spTree>
    <p:extLst>
      <p:ext uri="{BB962C8B-B14F-4D97-AF65-F5344CB8AC3E}">
        <p14:creationId xmlns:p14="http://schemas.microsoft.com/office/powerpoint/2010/main" val="3822974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sic Bullets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F64729D-5538-694A-B3D2-289D6EDA091F}"/>
              </a:ext>
            </a:extLst>
          </p:cNvPr>
          <p:cNvSpPr/>
          <p:nvPr userDrawn="1"/>
        </p:nvSpPr>
        <p:spPr>
          <a:xfrm>
            <a:off x="0" y="1540042"/>
            <a:ext cx="12192000" cy="5317958"/>
          </a:xfrm>
          <a:prstGeom prst="rect">
            <a:avLst/>
          </a:prstGeom>
          <a:solidFill>
            <a:srgbClr val="2D55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0">
            <a:extLst>
              <a:ext uri="{FF2B5EF4-FFF2-40B4-BE49-F238E27FC236}">
                <a16:creationId xmlns:a16="http://schemas.microsoft.com/office/drawing/2014/main" id="{2CC22EF4-F1A5-EF42-8F89-DB16D6704757}"/>
              </a:ext>
            </a:extLst>
          </p:cNvPr>
          <p:cNvSpPr>
            <a:spLocks noGrp="1"/>
          </p:cNvSpPr>
          <p:nvPr>
            <p:ph type="body" sz="quarter" idx="10" hasCustomPrompt="1"/>
          </p:nvPr>
        </p:nvSpPr>
        <p:spPr>
          <a:xfrm>
            <a:off x="379828" y="699193"/>
            <a:ext cx="9149184" cy="840849"/>
          </a:xfrm>
        </p:spPr>
        <p:txBody>
          <a:bodyPr>
            <a:normAutofit/>
          </a:bodyPr>
          <a:lstStyle>
            <a:lvl1pPr marL="0" indent="0">
              <a:buNone/>
              <a:defRPr sz="4400" b="1" i="0">
                <a:solidFill>
                  <a:srgbClr val="48595D"/>
                </a:solidFill>
                <a:latin typeface="Arial" panose="020B0604020202020204" pitchFamily="34" charset="0"/>
                <a:cs typeface="Arial" panose="020B0604020202020204" pitchFamily="34" charset="0"/>
              </a:defRPr>
            </a:lvl1pPr>
          </a:lstStyle>
          <a:p>
            <a:pPr lvl="0"/>
            <a:r>
              <a:rPr lang="en-US"/>
              <a:t>BASIC BULLET POINTS</a:t>
            </a:r>
          </a:p>
        </p:txBody>
      </p:sp>
      <p:sp>
        <p:nvSpPr>
          <p:cNvPr id="8" name="Text Placeholder 12">
            <a:extLst>
              <a:ext uri="{FF2B5EF4-FFF2-40B4-BE49-F238E27FC236}">
                <a16:creationId xmlns:a16="http://schemas.microsoft.com/office/drawing/2014/main" id="{D03C77B6-3DD2-2941-9410-F5F92D41429D}"/>
              </a:ext>
            </a:extLst>
          </p:cNvPr>
          <p:cNvSpPr>
            <a:spLocks noGrp="1"/>
          </p:cNvSpPr>
          <p:nvPr>
            <p:ph type="body" sz="quarter" idx="11" hasCustomPrompt="1"/>
          </p:nvPr>
        </p:nvSpPr>
        <p:spPr>
          <a:xfrm>
            <a:off x="379828" y="2090490"/>
            <a:ext cx="7861300" cy="1631278"/>
          </a:xfrm>
        </p:spPr>
        <p:txBody>
          <a:bodyPr/>
          <a:lstStyle>
            <a:lvl1pPr marL="457200" indent="-457200">
              <a:buFont typeface="Arial" panose="020B0604020202020204" pitchFamily="34" charset="0"/>
              <a:buChar char="•"/>
              <a:defRPr b="0" i="0">
                <a:solidFill>
                  <a:srgbClr val="FFFFFF"/>
                </a:solidFill>
                <a:latin typeface="Arial" panose="020B0604020202020204" pitchFamily="34" charset="0"/>
                <a:cs typeface="Arial" panose="020B0604020202020204" pitchFamily="34" charset="0"/>
              </a:defRPr>
            </a:lvl1pPr>
          </a:lstStyle>
          <a:p>
            <a:pPr lvl="0"/>
            <a:r>
              <a:rPr lang="en-US"/>
              <a:t>Just use bullet points</a:t>
            </a:r>
          </a:p>
        </p:txBody>
      </p:sp>
    </p:spTree>
    <p:extLst>
      <p:ext uri="{BB962C8B-B14F-4D97-AF65-F5344CB8AC3E}">
        <p14:creationId xmlns:p14="http://schemas.microsoft.com/office/powerpoint/2010/main" val="25659689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sic Bullets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85ACFB-A2E1-0C43-923F-0EFEC1EAC066}"/>
              </a:ext>
            </a:extLst>
          </p:cNvPr>
          <p:cNvSpPr/>
          <p:nvPr userDrawn="1"/>
        </p:nvSpPr>
        <p:spPr>
          <a:xfrm>
            <a:off x="0" y="0"/>
            <a:ext cx="12192000" cy="6858000"/>
          </a:xfrm>
          <a:prstGeom prst="rect">
            <a:avLst/>
          </a:prstGeom>
          <a:solidFill>
            <a:srgbClr val="00B0E3">
              <a:alpha val="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0">
            <a:extLst>
              <a:ext uri="{FF2B5EF4-FFF2-40B4-BE49-F238E27FC236}">
                <a16:creationId xmlns:a16="http://schemas.microsoft.com/office/drawing/2014/main" id="{2CC22EF4-F1A5-EF42-8F89-DB16D6704757}"/>
              </a:ext>
            </a:extLst>
          </p:cNvPr>
          <p:cNvSpPr>
            <a:spLocks noGrp="1"/>
          </p:cNvSpPr>
          <p:nvPr>
            <p:ph type="body" sz="quarter" idx="10" hasCustomPrompt="1"/>
          </p:nvPr>
        </p:nvSpPr>
        <p:spPr>
          <a:xfrm>
            <a:off x="379828" y="699193"/>
            <a:ext cx="9149184" cy="840849"/>
          </a:xfrm>
        </p:spPr>
        <p:txBody>
          <a:bodyPr>
            <a:normAutofit/>
          </a:bodyPr>
          <a:lstStyle>
            <a:lvl1pPr marL="0" indent="0">
              <a:buNone/>
              <a:defRPr sz="4400" b="1" i="0">
                <a:solidFill>
                  <a:srgbClr val="48595D"/>
                </a:solidFill>
                <a:latin typeface="Arial" panose="020B0604020202020204" pitchFamily="34" charset="0"/>
                <a:cs typeface="Arial" panose="020B0604020202020204" pitchFamily="34" charset="0"/>
              </a:defRPr>
            </a:lvl1pPr>
          </a:lstStyle>
          <a:p>
            <a:pPr lvl="0"/>
            <a:r>
              <a:rPr lang="en-US"/>
              <a:t>BASIC BULLET POINTS</a:t>
            </a:r>
          </a:p>
        </p:txBody>
      </p:sp>
      <p:sp>
        <p:nvSpPr>
          <p:cNvPr id="8" name="Text Placeholder 12">
            <a:extLst>
              <a:ext uri="{FF2B5EF4-FFF2-40B4-BE49-F238E27FC236}">
                <a16:creationId xmlns:a16="http://schemas.microsoft.com/office/drawing/2014/main" id="{D03C77B6-3DD2-2941-9410-F5F92D41429D}"/>
              </a:ext>
            </a:extLst>
          </p:cNvPr>
          <p:cNvSpPr>
            <a:spLocks noGrp="1"/>
          </p:cNvSpPr>
          <p:nvPr>
            <p:ph type="body" sz="quarter" idx="11" hasCustomPrompt="1"/>
          </p:nvPr>
        </p:nvSpPr>
        <p:spPr>
          <a:xfrm>
            <a:off x="379828" y="2090490"/>
            <a:ext cx="7861300" cy="1631278"/>
          </a:xfrm>
        </p:spPr>
        <p:txBody>
          <a:bodyPr/>
          <a:lstStyle>
            <a:lvl1pPr marL="457200" indent="-457200">
              <a:buFont typeface="Arial" panose="020B0604020202020204" pitchFamily="34" charset="0"/>
              <a:buChar char="•"/>
              <a:defRPr b="0" i="0">
                <a:solidFill>
                  <a:srgbClr val="48595D"/>
                </a:solidFill>
                <a:latin typeface="Arial" panose="020B0604020202020204" pitchFamily="34" charset="0"/>
                <a:cs typeface="Arial" panose="020B0604020202020204" pitchFamily="34" charset="0"/>
              </a:defRPr>
            </a:lvl1pPr>
          </a:lstStyle>
          <a:p>
            <a:pPr lvl="0"/>
            <a:r>
              <a:rPr lang="en-US"/>
              <a:t>Just use bullet points</a:t>
            </a:r>
          </a:p>
        </p:txBody>
      </p:sp>
    </p:spTree>
    <p:extLst>
      <p:ext uri="{BB962C8B-B14F-4D97-AF65-F5344CB8AC3E}">
        <p14:creationId xmlns:p14="http://schemas.microsoft.com/office/powerpoint/2010/main" val="9917558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sic Bullet with Picture 1">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0E88EA7-F39F-384A-A612-3502CEA95A1A}"/>
              </a:ext>
            </a:extLst>
          </p:cNvPr>
          <p:cNvCxnSpPr/>
          <p:nvPr userDrawn="1"/>
        </p:nvCxnSpPr>
        <p:spPr>
          <a:xfrm>
            <a:off x="450920" y="2293799"/>
            <a:ext cx="4072437" cy="0"/>
          </a:xfrm>
          <a:prstGeom prst="line">
            <a:avLst/>
          </a:prstGeom>
          <a:ln w="28575">
            <a:solidFill>
              <a:srgbClr val="48595D"/>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D89390E-F6E4-C44F-BC00-98FFD554AFF6}"/>
              </a:ext>
            </a:extLst>
          </p:cNvPr>
          <p:cNvSpPr/>
          <p:nvPr userDrawn="1"/>
        </p:nvSpPr>
        <p:spPr>
          <a:xfrm>
            <a:off x="6078071" y="0"/>
            <a:ext cx="6113929" cy="6858000"/>
          </a:xfrm>
          <a:prstGeom prst="rect">
            <a:avLst/>
          </a:prstGeom>
          <a:solidFill>
            <a:srgbClr val="00B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EF444E9-2905-9449-81C8-A630953E9D8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457558" y="302559"/>
            <a:ext cx="5354955" cy="6252882"/>
          </a:xfrm>
          <a:prstGeom prst="rect">
            <a:avLst/>
          </a:prstGeom>
        </p:spPr>
      </p:pic>
      <p:sp>
        <p:nvSpPr>
          <p:cNvPr id="12" name="Text Placeholder 10">
            <a:extLst>
              <a:ext uri="{FF2B5EF4-FFF2-40B4-BE49-F238E27FC236}">
                <a16:creationId xmlns:a16="http://schemas.microsoft.com/office/drawing/2014/main" id="{8D960C12-0FCE-754C-BF69-F5A83B046E63}"/>
              </a:ext>
            </a:extLst>
          </p:cNvPr>
          <p:cNvSpPr>
            <a:spLocks noGrp="1"/>
          </p:cNvSpPr>
          <p:nvPr>
            <p:ph type="body" sz="quarter" idx="10" hasCustomPrompt="1"/>
          </p:nvPr>
        </p:nvSpPr>
        <p:spPr>
          <a:xfrm>
            <a:off x="337410" y="948435"/>
            <a:ext cx="4823870" cy="840849"/>
          </a:xfrm>
        </p:spPr>
        <p:txBody>
          <a:bodyPr>
            <a:normAutofit/>
          </a:bodyPr>
          <a:lstStyle>
            <a:lvl1pPr marL="0" indent="0">
              <a:buNone/>
              <a:defRPr sz="4400" b="1" i="0">
                <a:solidFill>
                  <a:srgbClr val="48595D"/>
                </a:solidFill>
                <a:latin typeface="Arial" panose="020B0604020202020204" pitchFamily="34" charset="0"/>
                <a:cs typeface="Arial" panose="020B0604020202020204" pitchFamily="34" charset="0"/>
              </a:defRPr>
            </a:lvl1pPr>
          </a:lstStyle>
          <a:p>
            <a:pPr lvl="0"/>
            <a:r>
              <a:rPr lang="en-US"/>
              <a:t>BASIC BULLET POINTS</a:t>
            </a:r>
          </a:p>
        </p:txBody>
      </p:sp>
      <p:sp>
        <p:nvSpPr>
          <p:cNvPr id="13" name="Text Placeholder 12">
            <a:extLst>
              <a:ext uri="{FF2B5EF4-FFF2-40B4-BE49-F238E27FC236}">
                <a16:creationId xmlns:a16="http://schemas.microsoft.com/office/drawing/2014/main" id="{DF8B712B-3E36-6044-94E4-7886B76F731A}"/>
              </a:ext>
            </a:extLst>
          </p:cNvPr>
          <p:cNvSpPr>
            <a:spLocks noGrp="1"/>
          </p:cNvSpPr>
          <p:nvPr>
            <p:ph type="body" sz="quarter" idx="11" hasCustomPrompt="1"/>
          </p:nvPr>
        </p:nvSpPr>
        <p:spPr>
          <a:xfrm>
            <a:off x="347570" y="2339732"/>
            <a:ext cx="4144838" cy="1094348"/>
          </a:xfrm>
        </p:spPr>
        <p:txBody>
          <a:bodyPr/>
          <a:lstStyle>
            <a:lvl1pPr marL="457200" indent="-457200">
              <a:buFont typeface="Arial" panose="020B0604020202020204" pitchFamily="34" charset="0"/>
              <a:buChar char="•"/>
              <a:defRPr b="0" i="0">
                <a:solidFill>
                  <a:srgbClr val="48595D"/>
                </a:solidFill>
                <a:latin typeface="Arial" panose="020B0604020202020204" pitchFamily="34" charset="0"/>
                <a:cs typeface="Arial" panose="020B0604020202020204" pitchFamily="34" charset="0"/>
              </a:defRPr>
            </a:lvl1pPr>
          </a:lstStyle>
          <a:p>
            <a:pPr lvl="0"/>
            <a:r>
              <a:rPr lang="en-US"/>
              <a:t>Just use bullet points</a:t>
            </a:r>
          </a:p>
        </p:txBody>
      </p:sp>
    </p:spTree>
    <p:extLst>
      <p:ext uri="{BB962C8B-B14F-4D97-AF65-F5344CB8AC3E}">
        <p14:creationId xmlns:p14="http://schemas.microsoft.com/office/powerpoint/2010/main" val="976218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old Statement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B374D4-90D1-8A4A-AC7A-05E8EFB5E1E8}"/>
              </a:ext>
            </a:extLst>
          </p:cNvPr>
          <p:cNvSpPr/>
          <p:nvPr userDrawn="1"/>
        </p:nvSpPr>
        <p:spPr>
          <a:xfrm>
            <a:off x="0" y="0"/>
            <a:ext cx="12192000" cy="6858000"/>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390DE6E-4626-5D42-8C7E-6C29813F5C89}"/>
              </a:ext>
            </a:extLst>
          </p:cNvPr>
          <p:cNvPicPr>
            <a:picLocks noChangeAspect="1"/>
          </p:cNvPicPr>
          <p:nvPr userDrawn="1"/>
        </p:nvPicPr>
        <p:blipFill>
          <a:blip r:embed="rId2" cstate="screen">
            <a:alphaModFix amt="38000"/>
            <a:extLst>
              <a:ext uri="{28A0092B-C50C-407E-A947-70E740481C1C}">
                <a14:useLocalDpi xmlns:a14="http://schemas.microsoft.com/office/drawing/2010/main"/>
              </a:ext>
            </a:extLst>
          </a:blip>
          <a:stretch>
            <a:fillRect/>
          </a:stretch>
        </p:blipFill>
        <p:spPr>
          <a:xfrm>
            <a:off x="-1" y="-635001"/>
            <a:ext cx="12283109" cy="8188739"/>
          </a:xfrm>
          <a:prstGeom prst="rect">
            <a:avLst/>
          </a:prstGeom>
        </p:spPr>
      </p:pic>
      <p:sp>
        <p:nvSpPr>
          <p:cNvPr id="7" name="TextBox 6">
            <a:extLst>
              <a:ext uri="{FF2B5EF4-FFF2-40B4-BE49-F238E27FC236}">
                <a16:creationId xmlns:a16="http://schemas.microsoft.com/office/drawing/2014/main" id="{E5160229-D2AF-0646-BA62-63EDBDAF3097}"/>
              </a:ext>
            </a:extLst>
          </p:cNvPr>
          <p:cNvSpPr txBox="1"/>
          <p:nvPr userDrawn="1"/>
        </p:nvSpPr>
        <p:spPr>
          <a:xfrm>
            <a:off x="440363" y="3914606"/>
            <a:ext cx="7766087" cy="1314784"/>
          </a:xfrm>
          <a:prstGeom prst="rect">
            <a:avLst/>
          </a:prstGeom>
          <a:noFill/>
        </p:spPr>
        <p:txBody>
          <a:bodyPr wrap="square" lIns="0" tIns="0" rIns="0" bIns="0" rtlCol="0" anchor="ctr">
            <a:spAutoFit/>
          </a:bodyPr>
          <a:lstStyle/>
          <a:p>
            <a:pPr>
              <a:lnSpc>
                <a:spcPts val="5000"/>
              </a:lnSpc>
            </a:pPr>
            <a:r>
              <a:rPr lang="en-US" sz="6600">
                <a:solidFill>
                  <a:schemeClr val="bg1"/>
                </a:solidFill>
                <a:latin typeface="Arial" panose="020B0604020202020204" pitchFamily="34" charset="0"/>
                <a:ea typeface="Arial" charset="0"/>
                <a:cs typeface="Arial" panose="020B0604020202020204" pitchFamily="34" charset="0"/>
              </a:rPr>
              <a:t>MAKE A BOLD STATEMENT HERE</a:t>
            </a:r>
          </a:p>
        </p:txBody>
      </p:sp>
    </p:spTree>
    <p:extLst>
      <p:ext uri="{BB962C8B-B14F-4D97-AF65-F5344CB8AC3E}">
        <p14:creationId xmlns:p14="http://schemas.microsoft.com/office/powerpoint/2010/main" val="276188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279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ld Statement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B374D4-90D1-8A4A-AC7A-05E8EFB5E1E8}"/>
              </a:ext>
            </a:extLst>
          </p:cNvPr>
          <p:cNvSpPr/>
          <p:nvPr userDrawn="1"/>
        </p:nvSpPr>
        <p:spPr>
          <a:xfrm>
            <a:off x="0" y="0"/>
            <a:ext cx="12192000" cy="6858000"/>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03595F9-EBB1-B341-97D4-F55B0D88D25B}"/>
              </a:ext>
            </a:extLst>
          </p:cNvPr>
          <p:cNvPicPr>
            <a:picLocks noChangeAspect="1"/>
          </p:cNvPicPr>
          <p:nvPr userDrawn="1"/>
        </p:nvPicPr>
        <p:blipFill>
          <a:blip r:embed="rId2" cstate="screen">
            <a:alphaModFix amt="34000"/>
            <a:extLst>
              <a:ext uri="{28A0092B-C50C-407E-A947-70E740481C1C}">
                <a14:useLocalDpi xmlns:a14="http://schemas.microsoft.com/office/drawing/2010/main"/>
              </a:ext>
            </a:extLst>
          </a:blip>
          <a:stretch>
            <a:fillRect/>
          </a:stretch>
        </p:blipFill>
        <p:spPr>
          <a:xfrm>
            <a:off x="-1656" y="-636104"/>
            <a:ext cx="12193656" cy="8129104"/>
          </a:xfrm>
          <a:prstGeom prst="rect">
            <a:avLst/>
          </a:prstGeom>
        </p:spPr>
      </p:pic>
      <p:sp>
        <p:nvSpPr>
          <p:cNvPr id="7" name="TextBox 6">
            <a:extLst>
              <a:ext uri="{FF2B5EF4-FFF2-40B4-BE49-F238E27FC236}">
                <a16:creationId xmlns:a16="http://schemas.microsoft.com/office/drawing/2014/main" id="{E5160229-D2AF-0646-BA62-63EDBDAF3097}"/>
              </a:ext>
            </a:extLst>
          </p:cNvPr>
          <p:cNvSpPr txBox="1"/>
          <p:nvPr userDrawn="1"/>
        </p:nvSpPr>
        <p:spPr>
          <a:xfrm>
            <a:off x="440363" y="3914606"/>
            <a:ext cx="7766087" cy="1314784"/>
          </a:xfrm>
          <a:prstGeom prst="rect">
            <a:avLst/>
          </a:prstGeom>
          <a:noFill/>
        </p:spPr>
        <p:txBody>
          <a:bodyPr wrap="square" lIns="0" tIns="0" rIns="0" bIns="0" rtlCol="0" anchor="ctr">
            <a:spAutoFit/>
          </a:bodyPr>
          <a:lstStyle/>
          <a:p>
            <a:pPr>
              <a:lnSpc>
                <a:spcPts val="5000"/>
              </a:lnSpc>
            </a:pPr>
            <a:r>
              <a:rPr lang="en-US" sz="6600">
                <a:solidFill>
                  <a:schemeClr val="bg1"/>
                </a:solidFill>
                <a:latin typeface="Arial" panose="020B0604020202020204" pitchFamily="34" charset="0"/>
                <a:ea typeface="Arial" charset="0"/>
                <a:cs typeface="Arial" panose="020B0604020202020204" pitchFamily="34" charset="0"/>
              </a:rPr>
              <a:t>MAKE A BOLD STATEMENT HERE</a:t>
            </a:r>
          </a:p>
        </p:txBody>
      </p:sp>
    </p:spTree>
    <p:extLst>
      <p:ext uri="{BB962C8B-B14F-4D97-AF65-F5344CB8AC3E}">
        <p14:creationId xmlns:p14="http://schemas.microsoft.com/office/powerpoint/2010/main" val="2500788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ption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2DB5180-D299-8947-BCE7-B3193FE8766B}"/>
              </a:ext>
            </a:extLst>
          </p:cNvPr>
          <p:cNvSpPr/>
          <p:nvPr userDrawn="1"/>
        </p:nvSpPr>
        <p:spPr>
          <a:xfrm>
            <a:off x="0" y="-94129"/>
            <a:ext cx="12192000" cy="6952129"/>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7B2BD2C-FD24-E24B-B849-0DD246B2DF78}"/>
              </a:ext>
            </a:extLst>
          </p:cNvPr>
          <p:cNvPicPr>
            <a:picLocks noChangeAspect="1"/>
          </p:cNvPicPr>
          <p:nvPr userDrawn="1"/>
        </p:nvPicPr>
        <p:blipFill>
          <a:blip r:embed="rId2" cstate="screen">
            <a:alphaModFix amt="25000"/>
            <a:extLst>
              <a:ext uri="{28A0092B-C50C-407E-A947-70E740481C1C}">
                <a14:useLocalDpi xmlns:a14="http://schemas.microsoft.com/office/drawing/2010/main"/>
              </a:ext>
            </a:extLst>
          </a:blip>
          <a:stretch>
            <a:fillRect/>
          </a:stretch>
        </p:blipFill>
        <p:spPr>
          <a:xfrm>
            <a:off x="0" y="-687951"/>
            <a:ext cx="12209657" cy="8139771"/>
          </a:xfrm>
          <a:prstGeom prst="rect">
            <a:avLst/>
          </a:prstGeom>
        </p:spPr>
      </p:pic>
      <p:pic>
        <p:nvPicPr>
          <p:cNvPr id="8" name="Picture 7">
            <a:extLst>
              <a:ext uri="{FF2B5EF4-FFF2-40B4-BE49-F238E27FC236}">
                <a16:creationId xmlns:a16="http://schemas.microsoft.com/office/drawing/2014/main" id="{FDE20028-56CE-7E4B-9834-95E70FCC3438}"/>
              </a:ext>
            </a:extLst>
          </p:cNvPr>
          <p:cNvPicPr>
            <a:picLocks noChangeAspect="1"/>
          </p:cNvPicPr>
          <p:nvPr userDrawn="1"/>
        </p:nvPicPr>
        <p:blipFill>
          <a:blip r:embed="rId3" cstate="screen">
            <a:lum bright="100000"/>
            <a:extLst>
              <a:ext uri="{28A0092B-C50C-407E-A947-70E740481C1C}">
                <a14:useLocalDpi xmlns:a14="http://schemas.microsoft.com/office/drawing/2010/main"/>
              </a:ext>
            </a:extLst>
          </a:blip>
          <a:stretch>
            <a:fillRect/>
          </a:stretch>
        </p:blipFill>
        <p:spPr>
          <a:xfrm>
            <a:off x="5270723" y="5743823"/>
            <a:ext cx="1650555" cy="619535"/>
          </a:xfrm>
          <a:prstGeom prst="rect">
            <a:avLst/>
          </a:prstGeom>
        </p:spPr>
      </p:pic>
      <p:pic>
        <p:nvPicPr>
          <p:cNvPr id="9" name="Picture 8">
            <a:extLst>
              <a:ext uri="{FF2B5EF4-FFF2-40B4-BE49-F238E27FC236}">
                <a16:creationId xmlns:a16="http://schemas.microsoft.com/office/drawing/2014/main" id="{244D0753-E9B1-464C-B3C5-F21E23C65D66}"/>
              </a:ext>
            </a:extLst>
          </p:cNvPr>
          <p:cNvPicPr>
            <a:picLocks noChangeAspect="1"/>
          </p:cNvPicPr>
          <p:nvPr userDrawn="1"/>
        </p:nvPicPr>
        <p:blipFill>
          <a:blip r:embed="rId4">
            <a:alphaModFix/>
          </a:blip>
          <a:stretch>
            <a:fillRect/>
          </a:stretch>
        </p:blipFill>
        <p:spPr>
          <a:xfrm>
            <a:off x="975093" y="480927"/>
            <a:ext cx="2454908" cy="2464650"/>
          </a:xfrm>
          <a:prstGeom prst="rect">
            <a:avLst/>
          </a:prstGeom>
          <a:effectLst>
            <a:outerShdw blurRad="342900" dist="50800" dir="5400000" algn="ctr" rotWithShape="0">
              <a:srgbClr val="000000">
                <a:alpha val="46000"/>
              </a:srgbClr>
            </a:outerShdw>
          </a:effectLst>
        </p:spPr>
      </p:pic>
      <p:sp>
        <p:nvSpPr>
          <p:cNvPr id="10" name="Text Placeholder 13">
            <a:extLst>
              <a:ext uri="{FF2B5EF4-FFF2-40B4-BE49-F238E27FC236}">
                <a16:creationId xmlns:a16="http://schemas.microsoft.com/office/drawing/2014/main" id="{3E38F784-D792-B846-AF28-266CEEC28446}"/>
              </a:ext>
            </a:extLst>
          </p:cNvPr>
          <p:cNvSpPr>
            <a:spLocks noGrp="1"/>
          </p:cNvSpPr>
          <p:nvPr>
            <p:ph type="body" sz="quarter" idx="11" hasCustomPrompt="1"/>
          </p:nvPr>
        </p:nvSpPr>
        <p:spPr>
          <a:xfrm>
            <a:off x="1346200" y="4622483"/>
            <a:ext cx="9499600" cy="731837"/>
          </a:xfrm>
        </p:spPr>
        <p:txBody>
          <a:bodyPr/>
          <a:lstStyle>
            <a:lvl1pPr marL="0" indent="0" algn="ctr">
              <a:buNone/>
              <a:defRPr/>
            </a:lvl1pPr>
          </a:lstStyle>
          <a:p>
            <a:pPr>
              <a:defRPr/>
            </a:pPr>
            <a:r>
              <a:rPr lang="en-US" sz="2800" spc="300">
                <a:solidFill>
                  <a:schemeClr val="tx1"/>
                </a:solidFill>
                <a:latin typeface="Arial" panose="020B0604020202020204" pitchFamily="34" charset="0"/>
                <a:ea typeface="Arial" charset="0"/>
                <a:cs typeface="Arial" panose="020B0604020202020204" pitchFamily="34" charset="0"/>
              </a:rPr>
              <a:t>Subtitle/More Information</a:t>
            </a:r>
          </a:p>
        </p:txBody>
      </p:sp>
      <p:sp>
        <p:nvSpPr>
          <p:cNvPr id="11" name="Text Placeholder 17">
            <a:extLst>
              <a:ext uri="{FF2B5EF4-FFF2-40B4-BE49-F238E27FC236}">
                <a16:creationId xmlns:a16="http://schemas.microsoft.com/office/drawing/2014/main" id="{74460C4A-F4C4-C74F-8400-14E7CB2C62FD}"/>
              </a:ext>
            </a:extLst>
          </p:cNvPr>
          <p:cNvSpPr>
            <a:spLocks noGrp="1"/>
          </p:cNvSpPr>
          <p:nvPr>
            <p:ph type="body" sz="quarter" idx="12" hasCustomPrompt="1"/>
          </p:nvPr>
        </p:nvSpPr>
        <p:spPr>
          <a:xfrm>
            <a:off x="710883" y="3668711"/>
            <a:ext cx="10770235" cy="953771"/>
          </a:xfrm>
        </p:spPr>
        <p:txBody>
          <a:bodyPr>
            <a:normAutofit/>
          </a:bodyPr>
          <a:lstStyle>
            <a:lvl1pPr marL="0" indent="0" algn="ctr">
              <a:buNone/>
              <a:defRPr sz="5400" b="0" i="0" spc="600" baseline="0">
                <a:solidFill>
                  <a:srgbClr val="FFFFFF"/>
                </a:solidFill>
                <a:latin typeface="Arial" panose="020B0604020202020204" pitchFamily="34" charset="0"/>
                <a:cs typeface="Arial" panose="020B0604020202020204" pitchFamily="34" charset="0"/>
              </a:defRPr>
            </a:lvl1pPr>
          </a:lstStyle>
          <a:p>
            <a:pPr lvl="0"/>
            <a:r>
              <a:rPr lang="en-US"/>
              <a:t>EXAMPLE TITLE</a:t>
            </a:r>
          </a:p>
        </p:txBody>
      </p:sp>
    </p:spTree>
    <p:extLst>
      <p:ext uri="{BB962C8B-B14F-4D97-AF65-F5344CB8AC3E}">
        <p14:creationId xmlns:p14="http://schemas.microsoft.com/office/powerpoint/2010/main" val="826143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ACBBF8A-2EAC-474A-BF14-68A417E03CE0}"/>
              </a:ext>
            </a:extLst>
          </p:cNvPr>
          <p:cNvSpPr/>
          <p:nvPr userDrawn="1"/>
        </p:nvSpPr>
        <p:spPr>
          <a:xfrm>
            <a:off x="0" y="0"/>
            <a:ext cx="12192000" cy="6858000"/>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9FC88DD-BCB7-A142-B389-FA6F890272FB}"/>
              </a:ext>
            </a:extLst>
          </p:cNvPr>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0" y="-635000"/>
            <a:ext cx="12192000" cy="8128000"/>
          </a:xfrm>
          <a:prstGeom prst="rect">
            <a:avLst/>
          </a:prstGeom>
        </p:spPr>
      </p:pic>
      <p:pic>
        <p:nvPicPr>
          <p:cNvPr id="13" name="Picture 12">
            <a:extLst>
              <a:ext uri="{FF2B5EF4-FFF2-40B4-BE49-F238E27FC236}">
                <a16:creationId xmlns:a16="http://schemas.microsoft.com/office/drawing/2014/main" id="{C1739868-A763-D34B-9072-61DC0FC2EB9F}"/>
              </a:ext>
            </a:extLst>
          </p:cNvPr>
          <p:cNvPicPr>
            <a:picLocks noChangeAspect="1"/>
          </p:cNvPicPr>
          <p:nvPr userDrawn="1"/>
        </p:nvPicPr>
        <p:blipFill>
          <a:blip r:embed="rId3" cstate="screen">
            <a:lum bright="100000"/>
            <a:extLst>
              <a:ext uri="{28A0092B-C50C-407E-A947-70E740481C1C}">
                <a14:useLocalDpi xmlns:a14="http://schemas.microsoft.com/office/drawing/2010/main"/>
              </a:ext>
            </a:extLst>
          </a:blip>
          <a:stretch>
            <a:fillRect/>
          </a:stretch>
        </p:blipFill>
        <p:spPr>
          <a:xfrm>
            <a:off x="5270723" y="5743823"/>
            <a:ext cx="1650555" cy="619535"/>
          </a:xfrm>
          <a:prstGeom prst="rect">
            <a:avLst/>
          </a:prstGeom>
        </p:spPr>
      </p:pic>
      <p:pic>
        <p:nvPicPr>
          <p:cNvPr id="14" name="Picture 13">
            <a:extLst>
              <a:ext uri="{FF2B5EF4-FFF2-40B4-BE49-F238E27FC236}">
                <a16:creationId xmlns:a16="http://schemas.microsoft.com/office/drawing/2014/main" id="{10D09B0C-E1A0-1949-98D9-2C0B0C5C3E77}"/>
              </a:ext>
            </a:extLst>
          </p:cNvPr>
          <p:cNvPicPr>
            <a:picLocks noChangeAspect="1"/>
          </p:cNvPicPr>
          <p:nvPr userDrawn="1"/>
        </p:nvPicPr>
        <p:blipFill>
          <a:blip r:embed="rId4">
            <a:alphaModFix/>
          </a:blip>
          <a:stretch>
            <a:fillRect/>
          </a:stretch>
        </p:blipFill>
        <p:spPr>
          <a:xfrm>
            <a:off x="8182717" y="569061"/>
            <a:ext cx="2454908" cy="2464650"/>
          </a:xfrm>
          <a:prstGeom prst="rect">
            <a:avLst/>
          </a:prstGeom>
          <a:effectLst>
            <a:outerShdw blurRad="342900" dist="50800" dir="5400000" algn="ctr" rotWithShape="0">
              <a:srgbClr val="000000">
                <a:alpha val="46000"/>
              </a:srgbClr>
            </a:outerShdw>
          </a:effectLst>
        </p:spPr>
      </p:pic>
      <p:sp>
        <p:nvSpPr>
          <p:cNvPr id="15" name="Text Placeholder 13">
            <a:extLst>
              <a:ext uri="{FF2B5EF4-FFF2-40B4-BE49-F238E27FC236}">
                <a16:creationId xmlns:a16="http://schemas.microsoft.com/office/drawing/2014/main" id="{14FDD8A3-8B32-2C41-A917-D1E7E1B4E693}"/>
              </a:ext>
            </a:extLst>
          </p:cNvPr>
          <p:cNvSpPr>
            <a:spLocks noGrp="1"/>
          </p:cNvSpPr>
          <p:nvPr>
            <p:ph type="body" sz="quarter" idx="12" hasCustomPrompt="1"/>
          </p:nvPr>
        </p:nvSpPr>
        <p:spPr>
          <a:xfrm>
            <a:off x="1346200" y="4622483"/>
            <a:ext cx="9499600" cy="731837"/>
          </a:xfrm>
        </p:spPr>
        <p:txBody>
          <a:bodyPr/>
          <a:lstStyle>
            <a:lvl1pPr marL="0" indent="0" algn="ctr">
              <a:buNone/>
              <a:defRPr/>
            </a:lvl1pPr>
          </a:lstStyle>
          <a:p>
            <a:pPr>
              <a:defRPr/>
            </a:pPr>
            <a:r>
              <a:rPr lang="en-US" sz="2800" spc="300">
                <a:solidFill>
                  <a:schemeClr val="tx1"/>
                </a:solidFill>
                <a:latin typeface="Arial" panose="020B0604020202020204" pitchFamily="34" charset="0"/>
                <a:ea typeface="Arial" charset="0"/>
                <a:cs typeface="Arial" panose="020B0604020202020204" pitchFamily="34" charset="0"/>
              </a:rPr>
              <a:t>Subtitle/More Information</a:t>
            </a:r>
          </a:p>
        </p:txBody>
      </p:sp>
      <p:sp>
        <p:nvSpPr>
          <p:cNvPr id="16" name="Text Placeholder 17">
            <a:extLst>
              <a:ext uri="{FF2B5EF4-FFF2-40B4-BE49-F238E27FC236}">
                <a16:creationId xmlns:a16="http://schemas.microsoft.com/office/drawing/2014/main" id="{EF8EDECA-ADAD-5B4D-89A0-E2889B7368A2}"/>
              </a:ext>
            </a:extLst>
          </p:cNvPr>
          <p:cNvSpPr>
            <a:spLocks noGrp="1"/>
          </p:cNvSpPr>
          <p:nvPr>
            <p:ph type="body" sz="quarter" idx="13" hasCustomPrompt="1"/>
          </p:nvPr>
        </p:nvSpPr>
        <p:spPr>
          <a:xfrm>
            <a:off x="710883" y="3668711"/>
            <a:ext cx="10770235" cy="953771"/>
          </a:xfrm>
        </p:spPr>
        <p:txBody>
          <a:bodyPr>
            <a:normAutofit/>
          </a:bodyPr>
          <a:lstStyle>
            <a:lvl1pPr marL="0" indent="0" algn="ctr">
              <a:buNone/>
              <a:defRPr sz="5400" b="0" i="0" spc="600" baseline="0">
                <a:solidFill>
                  <a:srgbClr val="FFFFFF"/>
                </a:solidFill>
                <a:latin typeface="Arial" panose="020B0604020202020204" pitchFamily="34" charset="0"/>
                <a:cs typeface="Arial" panose="020B0604020202020204" pitchFamily="34" charset="0"/>
              </a:defRPr>
            </a:lvl1pPr>
          </a:lstStyle>
          <a:p>
            <a:pPr lvl="0"/>
            <a:r>
              <a:rPr lang="en-US"/>
              <a:t>EXAMPLE TITLE</a:t>
            </a:r>
          </a:p>
        </p:txBody>
      </p:sp>
    </p:spTree>
    <p:extLst>
      <p:ext uri="{BB962C8B-B14F-4D97-AF65-F5344CB8AC3E}">
        <p14:creationId xmlns:p14="http://schemas.microsoft.com/office/powerpoint/2010/main" val="1504799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ption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9B59EB-8248-E249-8CA0-3BA786B4E306}"/>
              </a:ext>
            </a:extLst>
          </p:cNvPr>
          <p:cNvSpPr/>
          <p:nvPr userDrawn="1"/>
        </p:nvSpPr>
        <p:spPr>
          <a:xfrm>
            <a:off x="0" y="0"/>
            <a:ext cx="12192000" cy="6858000"/>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C14B017-F73F-1441-BBBD-F10E4A9CE2A2}"/>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0" y="-215153"/>
            <a:ext cx="12200215" cy="7543800"/>
          </a:xfrm>
          <a:prstGeom prst="rect">
            <a:avLst/>
          </a:prstGeom>
        </p:spPr>
      </p:pic>
      <p:pic>
        <p:nvPicPr>
          <p:cNvPr id="9" name="Picture 8">
            <a:extLst>
              <a:ext uri="{FF2B5EF4-FFF2-40B4-BE49-F238E27FC236}">
                <a16:creationId xmlns:a16="http://schemas.microsoft.com/office/drawing/2014/main" id="{A37FB16F-3EC1-3D45-A074-B27064201F83}"/>
              </a:ext>
            </a:extLst>
          </p:cNvPr>
          <p:cNvPicPr>
            <a:picLocks noChangeAspect="1"/>
          </p:cNvPicPr>
          <p:nvPr userDrawn="1"/>
        </p:nvPicPr>
        <p:blipFill>
          <a:blip r:embed="rId3" cstate="screen">
            <a:lum bright="100000"/>
            <a:extLst>
              <a:ext uri="{28A0092B-C50C-407E-A947-70E740481C1C}">
                <a14:useLocalDpi xmlns:a14="http://schemas.microsoft.com/office/drawing/2010/main"/>
              </a:ext>
            </a:extLst>
          </a:blip>
          <a:stretch>
            <a:fillRect/>
          </a:stretch>
        </p:blipFill>
        <p:spPr>
          <a:xfrm>
            <a:off x="5270723" y="5743823"/>
            <a:ext cx="1650555" cy="619535"/>
          </a:xfrm>
          <a:prstGeom prst="rect">
            <a:avLst/>
          </a:prstGeom>
        </p:spPr>
      </p:pic>
      <p:pic>
        <p:nvPicPr>
          <p:cNvPr id="10" name="Picture 9">
            <a:extLst>
              <a:ext uri="{FF2B5EF4-FFF2-40B4-BE49-F238E27FC236}">
                <a16:creationId xmlns:a16="http://schemas.microsoft.com/office/drawing/2014/main" id="{39C7E683-E9AE-824E-BA8E-D3E835E4CAF3}"/>
              </a:ext>
            </a:extLst>
          </p:cNvPr>
          <p:cNvPicPr>
            <a:picLocks noChangeAspect="1"/>
          </p:cNvPicPr>
          <p:nvPr userDrawn="1"/>
        </p:nvPicPr>
        <p:blipFill>
          <a:blip r:embed="rId4">
            <a:alphaModFix/>
          </a:blip>
          <a:stretch>
            <a:fillRect/>
          </a:stretch>
        </p:blipFill>
        <p:spPr>
          <a:xfrm>
            <a:off x="6327023" y="200868"/>
            <a:ext cx="2454908" cy="2464650"/>
          </a:xfrm>
          <a:prstGeom prst="rect">
            <a:avLst/>
          </a:prstGeom>
          <a:effectLst>
            <a:outerShdw blurRad="342900" dist="50800" dir="5400000" algn="ctr" rotWithShape="0">
              <a:srgbClr val="000000">
                <a:alpha val="46000"/>
              </a:srgbClr>
            </a:outerShdw>
          </a:effectLst>
        </p:spPr>
      </p:pic>
      <p:sp>
        <p:nvSpPr>
          <p:cNvPr id="11" name="Text Placeholder 13">
            <a:extLst>
              <a:ext uri="{FF2B5EF4-FFF2-40B4-BE49-F238E27FC236}">
                <a16:creationId xmlns:a16="http://schemas.microsoft.com/office/drawing/2014/main" id="{38FFD636-3642-B44F-8A54-0435C25B5F30}"/>
              </a:ext>
            </a:extLst>
          </p:cNvPr>
          <p:cNvSpPr>
            <a:spLocks noGrp="1"/>
          </p:cNvSpPr>
          <p:nvPr>
            <p:ph type="body" sz="quarter" idx="12" hasCustomPrompt="1"/>
          </p:nvPr>
        </p:nvSpPr>
        <p:spPr>
          <a:xfrm>
            <a:off x="1346200" y="4622483"/>
            <a:ext cx="9499600" cy="731837"/>
          </a:xfrm>
        </p:spPr>
        <p:txBody>
          <a:bodyPr/>
          <a:lstStyle>
            <a:lvl1pPr marL="0" indent="0" algn="ctr">
              <a:buNone/>
              <a:defRPr/>
            </a:lvl1pPr>
          </a:lstStyle>
          <a:p>
            <a:pPr>
              <a:defRPr/>
            </a:pPr>
            <a:r>
              <a:rPr lang="en-US" sz="2800" spc="300">
                <a:solidFill>
                  <a:schemeClr val="tx1"/>
                </a:solidFill>
                <a:latin typeface="Arial" panose="020B0604020202020204" pitchFamily="34" charset="0"/>
                <a:ea typeface="Arial" charset="0"/>
                <a:cs typeface="Arial" panose="020B0604020202020204" pitchFamily="34" charset="0"/>
              </a:rPr>
              <a:t>Subtitle/More Information</a:t>
            </a:r>
          </a:p>
        </p:txBody>
      </p:sp>
      <p:sp>
        <p:nvSpPr>
          <p:cNvPr id="12" name="Text Placeholder 17">
            <a:extLst>
              <a:ext uri="{FF2B5EF4-FFF2-40B4-BE49-F238E27FC236}">
                <a16:creationId xmlns:a16="http://schemas.microsoft.com/office/drawing/2014/main" id="{30CCAC73-228B-6D42-936F-5F6BD164A522}"/>
              </a:ext>
            </a:extLst>
          </p:cNvPr>
          <p:cNvSpPr>
            <a:spLocks noGrp="1"/>
          </p:cNvSpPr>
          <p:nvPr>
            <p:ph type="body" sz="quarter" idx="13" hasCustomPrompt="1"/>
          </p:nvPr>
        </p:nvSpPr>
        <p:spPr>
          <a:xfrm>
            <a:off x="710883" y="3668711"/>
            <a:ext cx="10770235" cy="953771"/>
          </a:xfrm>
        </p:spPr>
        <p:txBody>
          <a:bodyPr>
            <a:normAutofit/>
          </a:bodyPr>
          <a:lstStyle>
            <a:lvl1pPr marL="0" indent="0" algn="ctr">
              <a:buNone/>
              <a:defRPr sz="5400" b="0" i="0" spc="600" baseline="0">
                <a:solidFill>
                  <a:srgbClr val="FFFFFF"/>
                </a:solidFill>
                <a:latin typeface="Arial" panose="020B0604020202020204" pitchFamily="34" charset="0"/>
                <a:cs typeface="Arial" panose="020B0604020202020204" pitchFamily="34" charset="0"/>
              </a:defRPr>
            </a:lvl1pPr>
          </a:lstStyle>
          <a:p>
            <a:pPr lvl="0"/>
            <a:r>
              <a:rPr lang="en-US"/>
              <a:t>EXAMPLE TITLE</a:t>
            </a:r>
          </a:p>
        </p:txBody>
      </p:sp>
    </p:spTree>
    <p:extLst>
      <p:ext uri="{BB962C8B-B14F-4D97-AF65-F5344CB8AC3E}">
        <p14:creationId xmlns:p14="http://schemas.microsoft.com/office/powerpoint/2010/main" val="252554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ption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310A27-2620-244E-90DA-320E460860CC}"/>
              </a:ext>
            </a:extLst>
          </p:cNvPr>
          <p:cNvSpPr/>
          <p:nvPr userDrawn="1"/>
        </p:nvSpPr>
        <p:spPr>
          <a:xfrm>
            <a:off x="0" y="0"/>
            <a:ext cx="12192000" cy="6858000"/>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7A89145-865C-2445-8B27-997371D1BB1A}"/>
              </a:ext>
            </a:extLst>
          </p:cNvPr>
          <p:cNvPicPr>
            <a:picLocks noChangeAspect="1"/>
          </p:cNvPicPr>
          <p:nvPr userDrawn="1"/>
        </p:nvPicPr>
        <p:blipFill>
          <a:blip r:embed="rId2" cstate="screen">
            <a:alphaModFix amt="29000"/>
            <a:extLst>
              <a:ext uri="{28A0092B-C50C-407E-A947-70E740481C1C}">
                <a14:useLocalDpi xmlns:a14="http://schemas.microsoft.com/office/drawing/2010/main"/>
              </a:ext>
            </a:extLst>
          </a:blip>
          <a:stretch>
            <a:fillRect/>
          </a:stretch>
        </p:blipFill>
        <p:spPr>
          <a:xfrm>
            <a:off x="0" y="-1270000"/>
            <a:ext cx="12192000" cy="8128000"/>
          </a:xfrm>
          <a:prstGeom prst="rect">
            <a:avLst/>
          </a:prstGeom>
        </p:spPr>
      </p:pic>
      <p:pic>
        <p:nvPicPr>
          <p:cNvPr id="7" name="Picture 6">
            <a:extLst>
              <a:ext uri="{FF2B5EF4-FFF2-40B4-BE49-F238E27FC236}">
                <a16:creationId xmlns:a16="http://schemas.microsoft.com/office/drawing/2014/main" id="{B2C532B3-276A-DD42-A1E0-21981E6BBA8F}"/>
              </a:ext>
            </a:extLst>
          </p:cNvPr>
          <p:cNvPicPr>
            <a:picLocks noChangeAspect="1"/>
          </p:cNvPicPr>
          <p:nvPr userDrawn="1"/>
        </p:nvPicPr>
        <p:blipFill>
          <a:blip r:embed="rId3" cstate="screen">
            <a:lum bright="100000"/>
            <a:extLst>
              <a:ext uri="{28A0092B-C50C-407E-A947-70E740481C1C}">
                <a14:useLocalDpi xmlns:a14="http://schemas.microsoft.com/office/drawing/2010/main"/>
              </a:ext>
            </a:extLst>
          </a:blip>
          <a:stretch>
            <a:fillRect/>
          </a:stretch>
        </p:blipFill>
        <p:spPr>
          <a:xfrm>
            <a:off x="5270723" y="5743823"/>
            <a:ext cx="1650555" cy="619535"/>
          </a:xfrm>
          <a:prstGeom prst="rect">
            <a:avLst/>
          </a:prstGeom>
        </p:spPr>
      </p:pic>
      <p:pic>
        <p:nvPicPr>
          <p:cNvPr id="9" name="Picture 8">
            <a:extLst>
              <a:ext uri="{FF2B5EF4-FFF2-40B4-BE49-F238E27FC236}">
                <a16:creationId xmlns:a16="http://schemas.microsoft.com/office/drawing/2014/main" id="{69904F3D-4099-F344-B137-DB81BB12F009}"/>
              </a:ext>
            </a:extLst>
          </p:cNvPr>
          <p:cNvPicPr>
            <a:picLocks noChangeAspect="1"/>
          </p:cNvPicPr>
          <p:nvPr userDrawn="1"/>
        </p:nvPicPr>
        <p:blipFill>
          <a:blip r:embed="rId4">
            <a:alphaModFix/>
          </a:blip>
          <a:stretch>
            <a:fillRect/>
          </a:stretch>
        </p:blipFill>
        <p:spPr>
          <a:xfrm>
            <a:off x="9282751" y="1561675"/>
            <a:ext cx="2454908" cy="2464650"/>
          </a:xfrm>
          <a:prstGeom prst="rect">
            <a:avLst/>
          </a:prstGeom>
          <a:effectLst>
            <a:outerShdw blurRad="342900" dist="50800" dir="5400000" algn="ctr" rotWithShape="0">
              <a:srgbClr val="000000">
                <a:alpha val="46000"/>
              </a:srgbClr>
            </a:outerShdw>
          </a:effectLst>
        </p:spPr>
      </p:pic>
      <p:sp>
        <p:nvSpPr>
          <p:cNvPr id="14" name="Text Placeholder 13">
            <a:extLst>
              <a:ext uri="{FF2B5EF4-FFF2-40B4-BE49-F238E27FC236}">
                <a16:creationId xmlns:a16="http://schemas.microsoft.com/office/drawing/2014/main" id="{99E42D59-E2F8-CC49-8F3F-9A8755D11103}"/>
              </a:ext>
            </a:extLst>
          </p:cNvPr>
          <p:cNvSpPr>
            <a:spLocks noGrp="1"/>
          </p:cNvSpPr>
          <p:nvPr>
            <p:ph type="body" sz="quarter" idx="11" hasCustomPrompt="1"/>
          </p:nvPr>
        </p:nvSpPr>
        <p:spPr>
          <a:xfrm>
            <a:off x="1346200" y="4622483"/>
            <a:ext cx="9499600" cy="731837"/>
          </a:xfrm>
        </p:spPr>
        <p:txBody>
          <a:bodyPr/>
          <a:lstStyle>
            <a:lvl1pPr marL="0" indent="0" algn="ctr">
              <a:buNone/>
              <a:defRPr/>
            </a:lvl1pPr>
          </a:lstStyle>
          <a:p>
            <a:pPr>
              <a:defRPr/>
            </a:pPr>
            <a:r>
              <a:rPr lang="en-US" sz="2800" spc="300">
                <a:solidFill>
                  <a:schemeClr val="tx1"/>
                </a:solidFill>
                <a:latin typeface="Arial" panose="020B0604020202020204" pitchFamily="34" charset="0"/>
                <a:ea typeface="Arial" charset="0"/>
                <a:cs typeface="Arial" panose="020B0604020202020204" pitchFamily="34" charset="0"/>
              </a:rPr>
              <a:t>Subtitle/More Information</a:t>
            </a:r>
          </a:p>
        </p:txBody>
      </p:sp>
      <p:sp>
        <p:nvSpPr>
          <p:cNvPr id="18" name="Text Placeholder 17">
            <a:extLst>
              <a:ext uri="{FF2B5EF4-FFF2-40B4-BE49-F238E27FC236}">
                <a16:creationId xmlns:a16="http://schemas.microsoft.com/office/drawing/2014/main" id="{72638574-6B2C-CC4C-9FF7-B352F0A67ADE}"/>
              </a:ext>
            </a:extLst>
          </p:cNvPr>
          <p:cNvSpPr>
            <a:spLocks noGrp="1"/>
          </p:cNvSpPr>
          <p:nvPr>
            <p:ph type="body" sz="quarter" idx="12" hasCustomPrompt="1"/>
          </p:nvPr>
        </p:nvSpPr>
        <p:spPr>
          <a:xfrm>
            <a:off x="710883" y="3668711"/>
            <a:ext cx="10770235" cy="953771"/>
          </a:xfrm>
        </p:spPr>
        <p:txBody>
          <a:bodyPr>
            <a:normAutofit/>
          </a:bodyPr>
          <a:lstStyle>
            <a:lvl1pPr marL="0" indent="0" algn="ctr">
              <a:buNone/>
              <a:defRPr sz="5400" b="0" i="0" spc="600" baseline="0">
                <a:solidFill>
                  <a:srgbClr val="FFFFFF"/>
                </a:solidFill>
                <a:latin typeface="Arial" panose="020B0604020202020204" pitchFamily="34" charset="0"/>
                <a:cs typeface="Arial" panose="020B0604020202020204" pitchFamily="34" charset="0"/>
              </a:defRPr>
            </a:lvl1pPr>
          </a:lstStyle>
          <a:p>
            <a:pPr lvl="0"/>
            <a:r>
              <a:rPr lang="en-US"/>
              <a:t>EXAMPLE TITLE</a:t>
            </a:r>
          </a:p>
        </p:txBody>
      </p:sp>
    </p:spTree>
    <p:extLst>
      <p:ext uri="{BB962C8B-B14F-4D97-AF65-F5344CB8AC3E}">
        <p14:creationId xmlns:p14="http://schemas.microsoft.com/office/powerpoint/2010/main" val="1426125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ext Section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F501B06-1ECD-274C-9596-D4C053FE82FD}"/>
              </a:ext>
            </a:extLst>
          </p:cNvPr>
          <p:cNvSpPr/>
          <p:nvPr userDrawn="1"/>
        </p:nvSpPr>
        <p:spPr>
          <a:xfrm>
            <a:off x="0" y="0"/>
            <a:ext cx="12192000" cy="6858000"/>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0FACEC21-C821-484D-94BB-ABAF3D3BB806}"/>
              </a:ext>
            </a:extLst>
          </p:cNvPr>
          <p:cNvPicPr>
            <a:picLocks noChangeAspect="1"/>
          </p:cNvPicPr>
          <p:nvPr userDrawn="1"/>
        </p:nvPicPr>
        <p:blipFill>
          <a:blip r:embed="rId2" cstate="screen">
            <a:alphaModFix amt="28000"/>
            <a:extLst>
              <a:ext uri="{28A0092B-C50C-407E-A947-70E740481C1C}">
                <a14:useLocalDpi xmlns:a14="http://schemas.microsoft.com/office/drawing/2010/main"/>
              </a:ext>
            </a:extLst>
          </a:blip>
          <a:stretch>
            <a:fillRect/>
          </a:stretch>
        </p:blipFill>
        <p:spPr>
          <a:xfrm>
            <a:off x="0" y="-635000"/>
            <a:ext cx="12192000" cy="8128000"/>
          </a:xfrm>
          <a:prstGeom prst="rect">
            <a:avLst/>
          </a:prstGeom>
        </p:spPr>
      </p:pic>
      <p:sp>
        <p:nvSpPr>
          <p:cNvPr id="11" name="Text Placeholder 10">
            <a:extLst>
              <a:ext uri="{FF2B5EF4-FFF2-40B4-BE49-F238E27FC236}">
                <a16:creationId xmlns:a16="http://schemas.microsoft.com/office/drawing/2014/main" id="{2A580FB6-161E-0646-B9D4-366412576B3A}"/>
              </a:ext>
            </a:extLst>
          </p:cNvPr>
          <p:cNvSpPr>
            <a:spLocks noGrp="1"/>
          </p:cNvSpPr>
          <p:nvPr>
            <p:ph type="body" sz="quarter" idx="10" hasCustomPrompt="1"/>
          </p:nvPr>
        </p:nvSpPr>
        <p:spPr>
          <a:xfrm>
            <a:off x="1288676" y="3708725"/>
            <a:ext cx="9614646" cy="1169986"/>
          </a:xfrm>
        </p:spPr>
        <p:txBody>
          <a:bodyPr>
            <a:normAutofit/>
          </a:bodyPr>
          <a:lstStyle>
            <a:lvl1pPr marL="0" indent="0" algn="ctr">
              <a:buNone/>
              <a:defRPr sz="6600">
                <a:solidFill>
                  <a:srgbClr val="FFFFFF"/>
                </a:solidFill>
                <a:latin typeface="Arial" panose="020B0604020202020204" pitchFamily="34" charset="0"/>
                <a:cs typeface="Arial" panose="020B0604020202020204" pitchFamily="34" charset="0"/>
              </a:defRPr>
            </a:lvl1pPr>
          </a:lstStyle>
          <a:p>
            <a:pPr lvl="0"/>
            <a:r>
              <a:rPr lang="en-US"/>
              <a:t>NEXT SECTION</a:t>
            </a:r>
          </a:p>
        </p:txBody>
      </p:sp>
      <p:sp>
        <p:nvSpPr>
          <p:cNvPr id="13" name="Text Placeholder 12">
            <a:extLst>
              <a:ext uri="{FF2B5EF4-FFF2-40B4-BE49-F238E27FC236}">
                <a16:creationId xmlns:a16="http://schemas.microsoft.com/office/drawing/2014/main" id="{F1296921-B28F-054B-968B-762AF63C5BAA}"/>
              </a:ext>
            </a:extLst>
          </p:cNvPr>
          <p:cNvSpPr>
            <a:spLocks noGrp="1"/>
          </p:cNvSpPr>
          <p:nvPr>
            <p:ph type="body" sz="quarter" idx="11" hasCustomPrompt="1"/>
          </p:nvPr>
        </p:nvSpPr>
        <p:spPr>
          <a:xfrm>
            <a:off x="3386930" y="4571999"/>
            <a:ext cx="5418138" cy="1008062"/>
          </a:xfrm>
        </p:spPr>
        <p:txBody>
          <a:bodyPr>
            <a:normAutofit/>
          </a:bodyPr>
          <a:lstStyle>
            <a:lvl1pPr marL="0" indent="0" algn="ctr">
              <a:buNone/>
              <a:defRPr sz="3300">
                <a:solidFill>
                  <a:srgbClr val="FFFFFF"/>
                </a:solidFill>
                <a:latin typeface="Arial" panose="020B0604020202020204" pitchFamily="34" charset="0"/>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38603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C8EDD06-198A-4145-BB4E-BD2377E5D03B}"/>
              </a:ext>
            </a:extLst>
          </p:cNvPr>
          <p:cNvSpPr/>
          <p:nvPr userDrawn="1"/>
        </p:nvSpPr>
        <p:spPr>
          <a:xfrm>
            <a:off x="0" y="0"/>
            <a:ext cx="12192000" cy="6858000"/>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A673BD5-1E7B-AE49-8733-7A43C5BE1C45}"/>
              </a:ext>
            </a:extLst>
          </p:cNvPr>
          <p:cNvPicPr>
            <a:picLocks noChangeAspect="1"/>
          </p:cNvPicPr>
          <p:nvPr userDrawn="1"/>
        </p:nvPicPr>
        <p:blipFill>
          <a:blip r:embed="rId2" cstate="screen">
            <a:alphaModFix amt="26000"/>
            <a:extLst>
              <a:ext uri="{28A0092B-C50C-407E-A947-70E740481C1C}">
                <a14:useLocalDpi xmlns:a14="http://schemas.microsoft.com/office/drawing/2010/main"/>
              </a:ext>
            </a:extLst>
          </a:blip>
          <a:stretch>
            <a:fillRect/>
          </a:stretch>
        </p:blipFill>
        <p:spPr>
          <a:xfrm>
            <a:off x="-1" y="0"/>
            <a:ext cx="12223377" cy="8148918"/>
          </a:xfrm>
          <a:prstGeom prst="rect">
            <a:avLst/>
          </a:prstGeom>
        </p:spPr>
      </p:pic>
      <p:sp>
        <p:nvSpPr>
          <p:cNvPr id="8" name="Text Placeholder 10">
            <a:extLst>
              <a:ext uri="{FF2B5EF4-FFF2-40B4-BE49-F238E27FC236}">
                <a16:creationId xmlns:a16="http://schemas.microsoft.com/office/drawing/2014/main" id="{FC381368-B885-454B-BA76-F248922E10FC}"/>
              </a:ext>
            </a:extLst>
          </p:cNvPr>
          <p:cNvSpPr>
            <a:spLocks noGrp="1"/>
          </p:cNvSpPr>
          <p:nvPr>
            <p:ph type="body" sz="quarter" idx="10" hasCustomPrompt="1"/>
          </p:nvPr>
        </p:nvSpPr>
        <p:spPr>
          <a:xfrm>
            <a:off x="1288676" y="3708725"/>
            <a:ext cx="9614646" cy="1169986"/>
          </a:xfrm>
        </p:spPr>
        <p:txBody>
          <a:bodyPr>
            <a:normAutofit/>
          </a:bodyPr>
          <a:lstStyle>
            <a:lvl1pPr marL="0" indent="0" algn="ctr">
              <a:buNone/>
              <a:defRPr sz="6600">
                <a:solidFill>
                  <a:srgbClr val="FFFFFF"/>
                </a:solidFill>
                <a:latin typeface="Arial" panose="020B0604020202020204" pitchFamily="34" charset="0"/>
                <a:cs typeface="Arial" panose="020B0604020202020204" pitchFamily="34" charset="0"/>
              </a:defRPr>
            </a:lvl1pPr>
          </a:lstStyle>
          <a:p>
            <a:pPr lvl="0"/>
            <a:r>
              <a:rPr lang="en-US"/>
              <a:t>NEXT SECTION</a:t>
            </a:r>
          </a:p>
        </p:txBody>
      </p:sp>
      <p:sp>
        <p:nvSpPr>
          <p:cNvPr id="9" name="Text Placeholder 12">
            <a:extLst>
              <a:ext uri="{FF2B5EF4-FFF2-40B4-BE49-F238E27FC236}">
                <a16:creationId xmlns:a16="http://schemas.microsoft.com/office/drawing/2014/main" id="{1572112C-E228-AD48-B6A3-9956D67FDEFA}"/>
              </a:ext>
            </a:extLst>
          </p:cNvPr>
          <p:cNvSpPr>
            <a:spLocks noGrp="1"/>
          </p:cNvSpPr>
          <p:nvPr>
            <p:ph type="body" sz="quarter" idx="11" hasCustomPrompt="1"/>
          </p:nvPr>
        </p:nvSpPr>
        <p:spPr>
          <a:xfrm>
            <a:off x="3386930" y="4571999"/>
            <a:ext cx="5418138" cy="1008062"/>
          </a:xfrm>
        </p:spPr>
        <p:txBody>
          <a:bodyPr>
            <a:normAutofit/>
          </a:bodyPr>
          <a:lstStyle>
            <a:lvl1pPr marL="0" indent="0" algn="ctr">
              <a:buNone/>
              <a:defRPr sz="3300">
                <a:solidFill>
                  <a:srgbClr val="FFFFFF"/>
                </a:solidFill>
                <a:latin typeface="Arial" panose="020B0604020202020204" pitchFamily="34" charset="0"/>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854248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ew Section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DC2439-20CC-8749-BE2D-6E22851E9A9A}"/>
              </a:ext>
            </a:extLst>
          </p:cNvPr>
          <p:cNvSpPr/>
          <p:nvPr userDrawn="1"/>
        </p:nvSpPr>
        <p:spPr>
          <a:xfrm>
            <a:off x="0" y="0"/>
            <a:ext cx="12192000" cy="6858000"/>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8EAD9C5-1664-E340-ACA2-9B10C79239B3}"/>
              </a:ext>
            </a:extLst>
          </p:cNvPr>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0" y="-510988"/>
            <a:ext cx="12223377" cy="8148918"/>
          </a:xfrm>
          <a:prstGeom prst="rect">
            <a:avLst/>
          </a:prstGeom>
        </p:spPr>
      </p:pic>
      <p:sp>
        <p:nvSpPr>
          <p:cNvPr id="8" name="Text Placeholder 10">
            <a:extLst>
              <a:ext uri="{FF2B5EF4-FFF2-40B4-BE49-F238E27FC236}">
                <a16:creationId xmlns:a16="http://schemas.microsoft.com/office/drawing/2014/main" id="{2D2D6B62-11B9-8044-B81D-8B3BEFC4566A}"/>
              </a:ext>
            </a:extLst>
          </p:cNvPr>
          <p:cNvSpPr>
            <a:spLocks noGrp="1"/>
          </p:cNvSpPr>
          <p:nvPr>
            <p:ph type="body" sz="quarter" idx="10" hasCustomPrompt="1"/>
          </p:nvPr>
        </p:nvSpPr>
        <p:spPr>
          <a:xfrm>
            <a:off x="1288676" y="3708725"/>
            <a:ext cx="9614646" cy="1169986"/>
          </a:xfrm>
        </p:spPr>
        <p:txBody>
          <a:bodyPr>
            <a:normAutofit/>
          </a:bodyPr>
          <a:lstStyle>
            <a:lvl1pPr marL="0" indent="0" algn="ctr">
              <a:buNone/>
              <a:defRPr sz="6600">
                <a:solidFill>
                  <a:srgbClr val="FFFFFF"/>
                </a:solidFill>
                <a:latin typeface="Arial" panose="020B0604020202020204" pitchFamily="34" charset="0"/>
                <a:cs typeface="Arial" panose="020B0604020202020204" pitchFamily="34" charset="0"/>
              </a:defRPr>
            </a:lvl1pPr>
          </a:lstStyle>
          <a:p>
            <a:pPr lvl="0"/>
            <a:r>
              <a:rPr lang="en-US"/>
              <a:t>NEXT SECTION</a:t>
            </a:r>
          </a:p>
        </p:txBody>
      </p:sp>
      <p:sp>
        <p:nvSpPr>
          <p:cNvPr id="9" name="Text Placeholder 12">
            <a:extLst>
              <a:ext uri="{FF2B5EF4-FFF2-40B4-BE49-F238E27FC236}">
                <a16:creationId xmlns:a16="http://schemas.microsoft.com/office/drawing/2014/main" id="{CC76D1B9-3A80-9F41-897E-EE1B29947C13}"/>
              </a:ext>
            </a:extLst>
          </p:cNvPr>
          <p:cNvSpPr>
            <a:spLocks noGrp="1"/>
          </p:cNvSpPr>
          <p:nvPr>
            <p:ph type="body" sz="quarter" idx="11" hasCustomPrompt="1"/>
          </p:nvPr>
        </p:nvSpPr>
        <p:spPr>
          <a:xfrm>
            <a:off x="3386930" y="4571999"/>
            <a:ext cx="5418138" cy="1008062"/>
          </a:xfrm>
        </p:spPr>
        <p:txBody>
          <a:bodyPr>
            <a:normAutofit/>
          </a:bodyPr>
          <a:lstStyle>
            <a:lvl1pPr marL="0" indent="0" algn="ctr">
              <a:buNone/>
              <a:defRPr sz="3300">
                <a:solidFill>
                  <a:srgbClr val="FFFFFF"/>
                </a:solidFill>
                <a:latin typeface="Arial" panose="020B0604020202020204" pitchFamily="34" charset="0"/>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431098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B534E8-6B0C-8A41-9869-A3F5CDF2CC98}" type="datetimeFigureOut">
              <a:rPr lang="en-US" smtClean="0"/>
              <a:t>12/16/2021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41C85-46E5-8649-8CB5-559295B1D80A}" type="slidenum">
              <a:rPr lang="en-US" smtClean="0"/>
              <a:t>‹#›</a:t>
            </a:fld>
            <a:endParaRPr lang="en-US"/>
          </a:p>
        </p:txBody>
      </p:sp>
    </p:spTree>
    <p:extLst>
      <p:ext uri="{BB962C8B-B14F-4D97-AF65-F5344CB8AC3E}">
        <p14:creationId xmlns:p14="http://schemas.microsoft.com/office/powerpoint/2010/main" val="4356795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1" r:id="rId6"/>
    <p:sldLayoutId id="2147483657" r:id="rId7"/>
    <p:sldLayoutId id="2147483658" r:id="rId8"/>
    <p:sldLayoutId id="2147483659" r:id="rId9"/>
    <p:sldLayoutId id="2147483660" r:id="rId10"/>
    <p:sldLayoutId id="2147483661" r:id="rId11"/>
    <p:sldLayoutId id="2147483655" r:id="rId12"/>
    <p:sldLayoutId id="2147483656" r:id="rId13"/>
    <p:sldLayoutId id="2147483662" r:id="rId14"/>
    <p:sldLayoutId id="2147483663" r:id="rId15"/>
    <p:sldLayoutId id="2147483664" r:id="rId16"/>
    <p:sldLayoutId id="2147483665" r:id="rId17"/>
    <p:sldLayoutId id="2147483668" r:id="rId18"/>
    <p:sldLayoutId id="2147483666" r:id="rId19"/>
    <p:sldLayoutId id="2147483667"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em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rotary.org/peace-fellowship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hyperlink" Target="https://my.rotary.org/en/search/club-finder"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mailto:rotarypeacecenters@rotary.or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D5596"/>
        </a:solidFill>
        <a:effectLst/>
      </p:bgPr>
    </p:bg>
    <p:spTree>
      <p:nvGrpSpPr>
        <p:cNvPr id="1" name=""/>
        <p:cNvGrpSpPr/>
        <p:nvPr/>
      </p:nvGrpSpPr>
      <p:grpSpPr>
        <a:xfrm>
          <a:off x="0" y="0"/>
          <a:ext cx="0" cy="0"/>
          <a:chOff x="0" y="0"/>
          <a:chExt cx="0" cy="0"/>
        </a:xfrm>
      </p:grpSpPr>
      <p:pic>
        <p:nvPicPr>
          <p:cNvPr id="8" name="Picture 2" descr="Image may contain: 9 people, people smiling, people standing, shoes and outdoo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1000"/>
                    </a14:imgEffect>
                  </a14:imgLayer>
                </a14:imgProps>
              </a:ext>
              <a:ext uri="{28A0092B-C50C-407E-A947-70E740481C1C}">
                <a14:useLocalDpi xmlns:a14="http://schemas.microsoft.com/office/drawing/2010/main"/>
              </a:ext>
            </a:extLst>
          </a:blip>
          <a:srcRect t="22990" b="22023"/>
          <a:stretch/>
        </p:blipFill>
        <p:spPr bwMode="auto">
          <a:xfrm>
            <a:off x="0" y="39703"/>
            <a:ext cx="12192000" cy="446826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432065" y="4773821"/>
            <a:ext cx="8703769" cy="1679990"/>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zh-TW" altLang="en-US" spc="600" dirty="0">
                <a:solidFill>
                  <a:schemeClr val="bg1"/>
                </a:solidFill>
                <a:latin typeface="Arial" panose="020B0604020202020204" pitchFamily="34" charset="0"/>
                <a:ea typeface="Arial" charset="0"/>
                <a:cs typeface="Arial" panose="020B0604020202020204" pitchFamily="34" charset="0"/>
              </a:rPr>
              <a:t>扶輪和平中心獎學金</a:t>
            </a:r>
            <a:endParaRPr lang="en-US" altLang="zh-TW" spc="600" dirty="0">
              <a:solidFill>
                <a:schemeClr val="bg1"/>
              </a:solidFill>
              <a:latin typeface="Arial" panose="020B0604020202020204" pitchFamily="34" charset="0"/>
              <a:ea typeface="Arial" charset="0"/>
              <a:cs typeface="Arial" panose="020B0604020202020204" pitchFamily="34" charset="0"/>
            </a:endParaRPr>
          </a:p>
          <a:p>
            <a:pPr algn="l">
              <a:lnSpc>
                <a:spcPct val="100000"/>
              </a:lnSpc>
            </a:pPr>
            <a:r>
              <a:rPr kumimoji="0" lang="en-US" sz="4400" b="0" i="0" u="none" strike="noStrike" kern="1200" cap="none" spc="300" normalizeH="0" baseline="0" noProof="0" dirty="0">
                <a:ln>
                  <a:noFill/>
                </a:ln>
                <a:solidFill>
                  <a:schemeClr val="bg1"/>
                </a:solidFill>
                <a:effectLst/>
                <a:uLnTx/>
                <a:uFillTx/>
                <a:latin typeface="Arial" panose="020B0604020202020204" pitchFamily="34" charset="0"/>
                <a:ea typeface="Arial" charset="0"/>
                <a:cs typeface="Arial" panose="020B0604020202020204" pitchFamily="34" charset="0"/>
              </a:rPr>
              <a:t>Rotary Peace Centers Fellowship</a:t>
            </a:r>
          </a:p>
        </p:txBody>
      </p:sp>
      <p:pic>
        <p:nvPicPr>
          <p:cNvPr id="7" name="Picture 6">
            <a:extLst>
              <a:ext uri="{FF2B5EF4-FFF2-40B4-BE49-F238E27FC236}">
                <a16:creationId xmlns:a16="http://schemas.microsoft.com/office/drawing/2014/main" id="{EB78956F-5F2C-074B-95DC-0C89F8C9A00C}"/>
              </a:ext>
            </a:extLst>
          </p:cNvPr>
          <p:cNvPicPr>
            <a:picLocks noChangeAspect="1"/>
          </p:cNvPicPr>
          <p:nvPr/>
        </p:nvPicPr>
        <p:blipFill>
          <a:blip r:embed="rId5" cstate="screen">
            <a:lum bright="100000"/>
            <a:extLst>
              <a:ext uri="{28A0092B-C50C-407E-A947-70E740481C1C}">
                <a14:useLocalDpi xmlns:a14="http://schemas.microsoft.com/office/drawing/2010/main"/>
              </a:ext>
            </a:extLst>
          </a:blip>
          <a:stretch>
            <a:fillRect/>
          </a:stretch>
        </p:blipFill>
        <p:spPr>
          <a:xfrm>
            <a:off x="10099227" y="6033190"/>
            <a:ext cx="1650555" cy="619535"/>
          </a:xfrm>
          <a:prstGeom prst="rect">
            <a:avLst/>
          </a:prstGeom>
        </p:spPr>
      </p:pic>
    </p:spTree>
    <p:extLst>
      <p:ext uri="{BB962C8B-B14F-4D97-AF65-F5344CB8AC3E}">
        <p14:creationId xmlns:p14="http://schemas.microsoft.com/office/powerpoint/2010/main" val="2346952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gs>
            <a:gs pos="50000">
              <a:srgbClr val="2D5596"/>
            </a:gs>
          </a:gsLst>
          <a:lin ang="0" scaled="1"/>
          <a:tileRect/>
        </a:gradFill>
        <a:effectLst/>
      </p:bgPr>
    </p:bg>
    <p:spTree>
      <p:nvGrpSpPr>
        <p:cNvPr id="1" name=""/>
        <p:cNvGrpSpPr/>
        <p:nvPr/>
      </p:nvGrpSpPr>
      <p:grpSpPr>
        <a:xfrm>
          <a:off x="0" y="0"/>
          <a:ext cx="0" cy="0"/>
          <a:chOff x="0" y="0"/>
          <a:chExt cx="0" cy="0"/>
        </a:xfrm>
      </p:grpSpPr>
      <p:sp>
        <p:nvSpPr>
          <p:cNvPr id="8" name="Rectangle 7"/>
          <p:cNvSpPr/>
          <p:nvPr/>
        </p:nvSpPr>
        <p:spPr>
          <a:xfrm>
            <a:off x="6590463" y="429661"/>
            <a:ext cx="5293088" cy="1113125"/>
          </a:xfrm>
          <a:prstGeom prst="rect">
            <a:avLst/>
          </a:prstGeom>
        </p:spPr>
        <p:txBody>
          <a:bodyPr wrap="square" lIns="0" rIns="0" anchor="b">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zh-TW" altLang="en-US" sz="4400" b="1" i="0" u="none" strike="noStrike" kern="1200" cap="none" spc="0" normalizeH="0" baseline="0" noProof="0" dirty="0">
                <a:ln>
                  <a:noFill/>
                </a:ln>
                <a:solidFill>
                  <a:schemeClr val="bg1"/>
                </a:solidFill>
                <a:effectLst/>
                <a:uLnTx/>
                <a:uFillTx/>
                <a:latin typeface="Arial" panose="020B0604020202020204" pitchFamily="34" charset="0"/>
                <a:ea typeface="Arial" charset="0"/>
                <a:cs typeface="Arial" panose="020B0604020202020204" pitchFamily="34" charset="0"/>
              </a:rPr>
              <a:t>證書課程</a:t>
            </a:r>
            <a:endParaRPr kumimoji="0" lang="en-US" altLang="zh-TW" sz="4400" b="1" i="0" u="none" strike="noStrike" kern="1200" cap="none" spc="0" normalizeH="0" baseline="0" noProof="0" dirty="0">
              <a:ln>
                <a:noFill/>
              </a:ln>
              <a:solidFill>
                <a:schemeClr val="bg1"/>
              </a:solidFill>
              <a:effectLst/>
              <a:uLnTx/>
              <a:uFillTx/>
              <a:latin typeface="Arial" panose="020B0604020202020204" pitchFamily="34" charset="0"/>
              <a:ea typeface="Arial" charset="0"/>
              <a:cs typeface="Arial" panose="020B0604020202020204" pitchFamily="34" charset="0"/>
            </a:endParaRPr>
          </a:p>
          <a:p>
            <a:pPr marL="0" marR="0" lvl="0" indent="0" algn="l" defTabSz="914400" rtl="0" eaLnBrk="1" fontAlgn="auto" latinLnBrk="0" hangingPunct="1">
              <a:lnSpc>
                <a:spcPts val="4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schemeClr val="bg1"/>
                </a:solidFill>
                <a:effectLst/>
                <a:uLnTx/>
                <a:uFillTx/>
                <a:latin typeface="Arial" panose="020B0604020202020204" pitchFamily="34" charset="0"/>
                <a:ea typeface="Arial" charset="0"/>
                <a:cs typeface="Arial" panose="020B0604020202020204" pitchFamily="34" charset="0"/>
              </a:rPr>
              <a:t>獎學金</a:t>
            </a:r>
            <a:r>
              <a:rPr kumimoji="0" lang="zh-TW" altLang="en-US" sz="3300" b="0" i="0" u="none" strike="noStrike" kern="1200" cap="none" spc="0" normalizeH="0" baseline="0" noProof="0" dirty="0">
                <a:ln>
                  <a:noFill/>
                </a:ln>
                <a:solidFill>
                  <a:schemeClr val="bg1"/>
                </a:solidFill>
                <a:effectLst/>
                <a:uLnTx/>
                <a:uFillTx/>
                <a:latin typeface="Arial" panose="020B0604020202020204" pitchFamily="34" charset="0"/>
                <a:ea typeface="Arial" charset="0"/>
                <a:cs typeface="Arial" panose="020B0604020202020204" pitchFamily="34" charset="0"/>
              </a:rPr>
              <a:t>元素</a:t>
            </a:r>
            <a:endParaRPr lang="en-US" sz="3300" dirty="0">
              <a:solidFill>
                <a:schemeClr val="bg1"/>
              </a:solidFill>
              <a:latin typeface="Arial" panose="020B0604020202020204" pitchFamily="34" charset="0"/>
              <a:ea typeface="Arial" charset="0"/>
              <a:cs typeface="Arial" panose="020B0604020202020204" pitchFamily="34" charset="0"/>
            </a:endParaRPr>
          </a:p>
        </p:txBody>
      </p:sp>
      <p:cxnSp>
        <p:nvCxnSpPr>
          <p:cNvPr id="10" name="Straight Connector 9"/>
          <p:cNvCxnSpPr/>
          <p:nvPr/>
        </p:nvCxnSpPr>
        <p:spPr>
          <a:xfrm>
            <a:off x="6590463" y="1956462"/>
            <a:ext cx="4942174"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pic>
        <p:nvPicPr>
          <p:cNvPr id="16" name="Picture 15"/>
          <p:cNvPicPr/>
          <p:nvPr/>
        </p:nvPicPr>
        <p:blipFill rotWithShape="1">
          <a:blip r:embed="rId3" cstate="screen">
            <a:extLst>
              <a:ext uri="{28A0092B-C50C-407E-A947-70E740481C1C}">
                <a14:useLocalDpi xmlns:a14="http://schemas.microsoft.com/office/drawing/2010/main"/>
              </a:ext>
            </a:extLst>
          </a:blip>
          <a:srcRect l="31" t="5830" r="4239" b="1478"/>
          <a:stretch/>
        </p:blipFill>
        <p:spPr>
          <a:xfrm>
            <a:off x="0" y="242596"/>
            <a:ext cx="6107850" cy="6959007"/>
          </a:xfrm>
          <a:prstGeom prst="rect">
            <a:avLst/>
          </a:prstGeom>
        </p:spPr>
      </p:pic>
      <p:pic>
        <p:nvPicPr>
          <p:cNvPr id="17"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13368" y="2926701"/>
            <a:ext cx="5348151" cy="356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1117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gs>
            <a:gs pos="50000">
              <a:srgbClr val="2D5596"/>
            </a:gs>
          </a:gsLst>
          <a:lin ang="0" scaled="1"/>
          <a:tileRect/>
        </a:gradFill>
        <a:effectLst/>
      </p:bgPr>
    </p:bg>
    <p:spTree>
      <p:nvGrpSpPr>
        <p:cNvPr id="1" name=""/>
        <p:cNvGrpSpPr/>
        <p:nvPr/>
      </p:nvGrpSpPr>
      <p:grpSpPr>
        <a:xfrm>
          <a:off x="0" y="0"/>
          <a:ext cx="0" cy="0"/>
          <a:chOff x="0" y="0"/>
          <a:chExt cx="0" cy="0"/>
        </a:xfrm>
      </p:grpSpPr>
      <p:sp>
        <p:nvSpPr>
          <p:cNvPr id="8" name="Rectangle 7"/>
          <p:cNvSpPr/>
          <p:nvPr/>
        </p:nvSpPr>
        <p:spPr>
          <a:xfrm>
            <a:off x="450920" y="881559"/>
            <a:ext cx="5091464" cy="600164"/>
          </a:xfrm>
          <a:prstGeom prst="rect">
            <a:avLst/>
          </a:prstGeom>
        </p:spPr>
        <p:txBody>
          <a:bodyPr wrap="square" lIns="0" rIns="0" anchor="b">
            <a:spAutoFit/>
          </a:bodyPr>
          <a:lstStyle/>
          <a:p>
            <a:pPr lvl="0"/>
            <a:r>
              <a:rPr lang="zh-TW" altLang="en-US" sz="3300" dirty="0">
                <a:solidFill>
                  <a:srgbClr val="48595D"/>
                </a:solidFill>
                <a:latin typeface="Arial" panose="020B0604020202020204" pitchFamily="34" charset="0"/>
                <a:ea typeface="Arial" charset="0"/>
                <a:cs typeface="Arial" panose="020B0604020202020204" pitchFamily="34" charset="0"/>
              </a:rPr>
              <a:t>證書課程候選人必須</a:t>
            </a:r>
            <a:r>
              <a:rPr lang="en-US" sz="3300" dirty="0">
                <a:solidFill>
                  <a:srgbClr val="48595D"/>
                </a:solidFill>
                <a:latin typeface="Arial" panose="020B0604020202020204" pitchFamily="34" charset="0"/>
                <a:ea typeface="Arial" charset="0"/>
                <a:cs typeface="Arial" panose="020B0604020202020204" pitchFamily="34" charset="0"/>
              </a:rPr>
              <a:t>: </a:t>
            </a:r>
          </a:p>
        </p:txBody>
      </p:sp>
      <p:cxnSp>
        <p:nvCxnSpPr>
          <p:cNvPr id="10" name="Straight Connector 9"/>
          <p:cNvCxnSpPr/>
          <p:nvPr/>
        </p:nvCxnSpPr>
        <p:spPr>
          <a:xfrm>
            <a:off x="450920" y="1512126"/>
            <a:ext cx="4942174" cy="0"/>
          </a:xfrm>
          <a:prstGeom prst="line">
            <a:avLst/>
          </a:prstGeom>
          <a:ln w="28575">
            <a:solidFill>
              <a:srgbClr val="48595D"/>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09158" y="1643710"/>
            <a:ext cx="5835610" cy="2585323"/>
          </a:xfrm>
          <a:prstGeom prst="rect">
            <a:avLst/>
          </a:prstGeom>
        </p:spPr>
        <p:txBody>
          <a:bodyPr wrap="square">
            <a:spAutoFit/>
          </a:bodyPr>
          <a:lstStyle/>
          <a:p>
            <a:pPr marL="285750" lvl="0" indent="-285750">
              <a:buFont typeface="Arial" panose="020B0604020202020204" pitchFamily="34" charset="0"/>
              <a:buChar char="•"/>
            </a:pPr>
            <a:r>
              <a:rPr lang="zh-TW" altLang="en-US" dirty="0">
                <a:solidFill>
                  <a:srgbClr val="48595D"/>
                </a:solidFill>
                <a:latin typeface="Arial" panose="020B0604020202020204" pitchFamily="34" charset="0"/>
                <a:cs typeface="Arial" panose="020B0604020202020204" pitchFamily="34" charset="0"/>
              </a:rPr>
              <a:t>精通英語</a:t>
            </a:r>
          </a:p>
          <a:p>
            <a:pPr marL="285750" lvl="0" indent="-285750">
              <a:buFont typeface="Arial" panose="020B0604020202020204" pitchFamily="34" charset="0"/>
              <a:buChar char="•"/>
            </a:pPr>
            <a:r>
              <a:rPr lang="zh-TW" altLang="en-US" dirty="0">
                <a:solidFill>
                  <a:srgbClr val="48595D"/>
                </a:solidFill>
                <a:latin typeface="Arial" panose="020B0604020202020204" pitchFamily="34" charset="0"/>
                <a:cs typeface="Arial" panose="020B0604020202020204" pitchFamily="34" charset="0"/>
              </a:rPr>
              <a:t>有學士學位</a:t>
            </a:r>
          </a:p>
          <a:p>
            <a:pPr marL="285750" lvl="0" indent="-285750">
              <a:buFont typeface="Arial" panose="020B0604020202020204" pitchFamily="34" charset="0"/>
              <a:buChar char="•"/>
            </a:pPr>
            <a:r>
              <a:rPr lang="zh-TW" altLang="en-US" dirty="0">
                <a:solidFill>
                  <a:srgbClr val="48595D"/>
                </a:solidFill>
                <a:latin typeface="Arial" panose="020B0604020202020204" pitchFamily="34" charset="0"/>
                <a:cs typeface="Arial" panose="020B0604020202020204" pitchFamily="34" charset="0"/>
              </a:rPr>
              <a:t>證明堅決致力於跨文化的理解與和平</a:t>
            </a:r>
          </a:p>
          <a:p>
            <a:pPr marL="285750" lvl="0" indent="-285750">
              <a:buFont typeface="Arial" panose="020B0604020202020204" pitchFamily="34" charset="0"/>
              <a:buChar char="•"/>
            </a:pPr>
            <a:r>
              <a:rPr lang="zh-TW" altLang="en-US" dirty="0">
                <a:solidFill>
                  <a:srgbClr val="48595D"/>
                </a:solidFill>
                <a:latin typeface="Arial" panose="020B0604020202020204" pitchFamily="34" charset="0"/>
                <a:cs typeface="Arial" panose="020B0604020202020204" pitchFamily="34" charset="0"/>
              </a:rPr>
              <a:t>展現出領導能力</a:t>
            </a:r>
            <a:endParaRPr lang="en-US" altLang="zh-TW" dirty="0">
              <a:solidFill>
                <a:srgbClr val="48595D"/>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zh-TW" altLang="en-US" dirty="0">
                <a:solidFill>
                  <a:srgbClr val="48595D"/>
                </a:solidFill>
                <a:latin typeface="Arial" panose="020B0604020202020204" pitchFamily="34" charset="0"/>
                <a:cs typeface="Arial" panose="020B0604020202020204" pitchFamily="34" charset="0"/>
              </a:rPr>
              <a:t>有至少</a:t>
            </a:r>
            <a:r>
              <a:rPr lang="en-US" altLang="zh-TW" dirty="0">
                <a:solidFill>
                  <a:srgbClr val="48595D"/>
                </a:solidFill>
                <a:latin typeface="Arial" panose="020B0604020202020204" pitchFamily="34" charset="0"/>
                <a:cs typeface="Arial" panose="020B0604020202020204" pitchFamily="34" charset="0"/>
              </a:rPr>
              <a:t>5</a:t>
            </a:r>
            <a:r>
              <a:rPr lang="zh-TW" altLang="en-US" dirty="0">
                <a:solidFill>
                  <a:srgbClr val="48595D"/>
                </a:solidFill>
                <a:latin typeface="Arial" panose="020B0604020202020204" pitchFamily="34" charset="0"/>
                <a:cs typeface="Arial" panose="020B0604020202020204" pitchFamily="34" charset="0"/>
              </a:rPr>
              <a:t>年的和平與發展工作經驗</a:t>
            </a:r>
          </a:p>
          <a:p>
            <a:pPr marL="285750" lvl="0" indent="-285750">
              <a:buFont typeface="Arial" panose="020B0604020202020204" pitchFamily="34" charset="0"/>
              <a:buChar char="•"/>
            </a:pPr>
            <a:r>
              <a:rPr lang="zh-TW" altLang="en-US" dirty="0">
                <a:solidFill>
                  <a:srgbClr val="48595D"/>
                </a:solidFill>
                <a:latin typeface="Arial" panose="020B0604020202020204" pitchFamily="34" charset="0"/>
                <a:cs typeface="Arial" panose="020B0604020202020204" pitchFamily="34" charset="0"/>
              </a:rPr>
              <a:t>能夠說明自己的促進和平計劃如何與扶輪社的使命一致</a:t>
            </a:r>
            <a:endParaRPr lang="en-US" altLang="zh-TW" dirty="0">
              <a:solidFill>
                <a:srgbClr val="48595D"/>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zh-TW" altLang="en-US" dirty="0">
                <a:solidFill>
                  <a:srgbClr val="48595D"/>
                </a:solidFill>
                <a:latin typeface="Arial" panose="020B0604020202020204" pitchFamily="34" charset="0"/>
                <a:cs typeface="Arial" panose="020B0604020202020204" pitchFamily="34" charset="0"/>
              </a:rPr>
              <a:t>馬克雷雷大學的候選人：必須來自非洲，或曾在非洲工作過，或曾與非洲大陸以外的非洲社區或倡議合作。 </a:t>
            </a:r>
            <a:endParaRPr lang="en-US" sz="1600" dirty="0">
              <a:solidFill>
                <a:srgbClr val="858E9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61447" y="205274"/>
            <a:ext cx="5408645" cy="6438122"/>
          </a:xfrm>
          <a:prstGeom prst="rect">
            <a:avLst/>
          </a:prstGeom>
        </p:spPr>
      </p:pic>
    </p:spTree>
    <p:extLst>
      <p:ext uri="{BB962C8B-B14F-4D97-AF65-F5344CB8AC3E}">
        <p14:creationId xmlns:p14="http://schemas.microsoft.com/office/powerpoint/2010/main" val="1872143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rgbClr val="2D5596"/>
            </a:gs>
            <a:gs pos="50000">
              <a:schemeClr val="bg1"/>
            </a:gs>
          </a:gsLst>
          <a:lin ang="0" scaled="1"/>
          <a:tileRect/>
        </a:gradFill>
        <a:effectLst/>
      </p:bgPr>
    </p:bg>
    <p:spTree>
      <p:nvGrpSpPr>
        <p:cNvPr id="1" name=""/>
        <p:cNvGrpSpPr/>
        <p:nvPr/>
      </p:nvGrpSpPr>
      <p:grpSpPr>
        <a:xfrm>
          <a:off x="0" y="0"/>
          <a:ext cx="0" cy="0"/>
          <a:chOff x="0" y="0"/>
          <a:chExt cx="0" cy="0"/>
        </a:xfrm>
      </p:grpSpPr>
      <p:sp>
        <p:nvSpPr>
          <p:cNvPr id="6" name="TextBox 5"/>
          <p:cNvSpPr txBox="1"/>
          <p:nvPr/>
        </p:nvSpPr>
        <p:spPr>
          <a:xfrm>
            <a:off x="6636590" y="242596"/>
            <a:ext cx="5266172" cy="6858000"/>
          </a:xfrm>
          <a:prstGeom prst="rect">
            <a:avLst/>
          </a:prstGeom>
          <a:noFill/>
        </p:spPr>
        <p:txBody>
          <a:bodyPr wrap="square" lIns="0" tIns="0" rIns="0" bIns="0" rtlCol="0" anchor="ctr">
            <a:noAutofit/>
          </a:bodyPr>
          <a:lstStyle/>
          <a:p>
            <a:endParaRPr lang="en-US" sz="2000">
              <a:solidFill>
                <a:srgbClr val="617E92"/>
              </a:solidFill>
              <a:latin typeface="Arial" panose="020B0604020202020204" pitchFamily="34" charset="0"/>
              <a:ea typeface="Arial" charset="0"/>
              <a:cs typeface="Arial" panose="020B0604020202020204" pitchFamily="34" charset="0"/>
            </a:endParaRPr>
          </a:p>
          <a:p>
            <a:endParaRPr lang="en-US" sz="2000">
              <a:solidFill>
                <a:schemeClr val="bg2">
                  <a:lumMod val="10000"/>
                </a:schemeClr>
              </a:solidFill>
              <a:latin typeface="Georgia" panose="02040502050405020303" pitchFamily="18" charset="0"/>
            </a:endParaRPr>
          </a:p>
        </p:txBody>
      </p:sp>
      <p:sp>
        <p:nvSpPr>
          <p:cNvPr id="16" name="Rectangle 15"/>
          <p:cNvSpPr/>
          <p:nvPr/>
        </p:nvSpPr>
        <p:spPr>
          <a:xfrm>
            <a:off x="450920" y="2682841"/>
            <a:ext cx="3692610" cy="606384"/>
          </a:xfrm>
          <a:prstGeom prst="rect">
            <a:avLst/>
          </a:prstGeom>
        </p:spPr>
        <p:txBody>
          <a:bodyPr wrap="square" lIns="0" rIns="0" anchor="b">
            <a:spAutoFit/>
          </a:bodyPr>
          <a:lstStyle/>
          <a:p>
            <a:pPr lvl="0">
              <a:lnSpc>
                <a:spcPts val="4000"/>
              </a:lnSpc>
            </a:pPr>
            <a:r>
              <a:rPr lang="zh-TW" altLang="en-US" sz="4400" b="1" dirty="0">
                <a:solidFill>
                  <a:srgbClr val="FFFFFF"/>
                </a:solidFill>
                <a:latin typeface="Arial" panose="020B0604020202020204" pitchFamily="34" charset="0"/>
                <a:ea typeface="Arial" charset="0"/>
                <a:cs typeface="Arial" panose="020B0604020202020204" pitchFamily="34" charset="0"/>
              </a:rPr>
              <a:t>資格限制</a:t>
            </a:r>
            <a:endParaRPr lang="en-US" sz="4400" b="1" dirty="0">
              <a:solidFill>
                <a:srgbClr val="FFFFFF"/>
              </a:solidFill>
              <a:latin typeface="Arial" panose="020B0604020202020204" pitchFamily="34" charset="0"/>
              <a:ea typeface="Arial" charset="0"/>
              <a:cs typeface="Arial" panose="020B0604020202020204" pitchFamily="34" charset="0"/>
            </a:endParaRPr>
          </a:p>
        </p:txBody>
      </p:sp>
      <p:cxnSp>
        <p:nvCxnSpPr>
          <p:cNvPr id="18" name="Straight Connector 17"/>
          <p:cNvCxnSpPr/>
          <p:nvPr/>
        </p:nvCxnSpPr>
        <p:spPr>
          <a:xfrm>
            <a:off x="450920" y="3438650"/>
            <a:ext cx="407243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EA1D4AB-21CE-408D-888E-D053AEB5894F}"/>
              </a:ext>
            </a:extLst>
          </p:cNvPr>
          <p:cNvSpPr txBox="1"/>
          <p:nvPr/>
        </p:nvSpPr>
        <p:spPr>
          <a:xfrm>
            <a:off x="6221506" y="529467"/>
            <a:ext cx="5833656" cy="7010400"/>
          </a:xfrm>
          <a:prstGeom prst="rect">
            <a:avLst/>
          </a:prstGeom>
          <a:noFill/>
        </p:spPr>
        <p:txBody>
          <a:bodyPr wrap="square" lIns="0" tIns="0" rIns="0" bIns="0" rtlCol="0" anchor="ctr">
            <a:noAutofit/>
          </a:bodyPr>
          <a:lstStyle/>
          <a:p>
            <a:pPr marL="342900" indent="-342900">
              <a:buSzPct val="115000"/>
              <a:buFont typeface="Arial" panose="020B0604020202020204" pitchFamily="34" charset="0"/>
              <a:buChar char="•"/>
            </a:pPr>
            <a:r>
              <a:rPr lang="zh-TW" altLang="en-US" sz="2000" dirty="0">
                <a:solidFill>
                  <a:srgbClr val="48595D"/>
                </a:solidFill>
                <a:latin typeface="Arial" panose="020B0604020202020204" pitchFamily="34" charset="0"/>
                <a:cs typeface="Arial" panose="020B0604020202020204" pitchFamily="34" charset="0"/>
              </a:rPr>
              <a:t>現職扶輪社員及其配偶或直系後裔沒有資格申請。</a:t>
            </a:r>
          </a:p>
          <a:p>
            <a:pPr marL="342900" indent="-342900">
              <a:buSzPct val="115000"/>
              <a:buFont typeface="Arial" panose="020B0604020202020204" pitchFamily="34" charset="0"/>
              <a:buChar char="•"/>
            </a:pPr>
            <a:endParaRPr lang="zh-TW" altLang="en-US" sz="2000" dirty="0">
              <a:solidFill>
                <a:srgbClr val="48595D"/>
              </a:solidFill>
              <a:latin typeface="Arial" panose="020B0604020202020204" pitchFamily="34" charset="0"/>
              <a:cs typeface="Arial" panose="020B0604020202020204" pitchFamily="34" charset="0"/>
            </a:endParaRPr>
          </a:p>
          <a:p>
            <a:pPr marL="342900" indent="-342900">
              <a:buSzPct val="115000"/>
              <a:buFont typeface="Arial" panose="020B0604020202020204" pitchFamily="34" charset="0"/>
              <a:buChar char="•"/>
            </a:pPr>
            <a:r>
              <a:rPr lang="zh-TW" altLang="en-US" sz="2000" dirty="0">
                <a:solidFill>
                  <a:srgbClr val="48595D"/>
                </a:solidFill>
                <a:latin typeface="Arial" panose="020B0604020202020204" pitchFamily="34" charset="0"/>
                <a:cs typeface="Arial" panose="020B0604020202020204" pitchFamily="34" charset="0"/>
              </a:rPr>
              <a:t>已完成證書課程或全球獎助金獎學金的扶輪和平獎學金學生必須在課程結束日期與他們預計申請的和平獎學金開始日期之間等待三年。</a:t>
            </a:r>
          </a:p>
          <a:p>
            <a:pPr marL="342900" indent="-342900">
              <a:buSzPct val="115000"/>
              <a:buFont typeface="Arial" panose="020B0604020202020204" pitchFamily="34" charset="0"/>
              <a:buChar char="•"/>
            </a:pPr>
            <a:endParaRPr lang="zh-TW" altLang="en-US" sz="2000" dirty="0">
              <a:solidFill>
                <a:srgbClr val="48595D"/>
              </a:solidFill>
              <a:latin typeface="Arial" panose="020B0604020202020204" pitchFamily="34" charset="0"/>
              <a:cs typeface="Arial" panose="020B0604020202020204" pitchFamily="34" charset="0"/>
            </a:endParaRPr>
          </a:p>
          <a:p>
            <a:pPr marL="342900" indent="-342900">
              <a:buSzPct val="115000"/>
              <a:buFont typeface="Arial" panose="020B0604020202020204" pitchFamily="34" charset="0"/>
              <a:buChar char="•"/>
            </a:pPr>
            <a:r>
              <a:rPr lang="zh-TW" altLang="en-US" sz="2000" dirty="0">
                <a:solidFill>
                  <a:srgbClr val="48595D"/>
                </a:solidFill>
                <a:latin typeface="Arial" panose="020B0604020202020204" pitchFamily="34" charset="0"/>
                <a:cs typeface="Arial" panose="020B0604020202020204" pitchFamily="34" charset="0"/>
              </a:rPr>
              <a:t>候選人必須在最近的學位課程完成時</a:t>
            </a:r>
            <a:r>
              <a:rPr lang="en-US" altLang="zh-TW" sz="2000" dirty="0">
                <a:solidFill>
                  <a:srgbClr val="48595D"/>
                </a:solidFill>
                <a:latin typeface="Arial" panose="020B0604020202020204" pitchFamily="34" charset="0"/>
                <a:cs typeface="Arial" panose="020B0604020202020204" pitchFamily="34" charset="0"/>
              </a:rPr>
              <a:t>(</a:t>
            </a:r>
            <a:r>
              <a:rPr lang="zh-TW" altLang="en-US" sz="2000" dirty="0">
                <a:solidFill>
                  <a:srgbClr val="48595D"/>
                </a:solidFill>
                <a:latin typeface="Arial" panose="020B0604020202020204" pitchFamily="34" charset="0"/>
                <a:cs typeface="Arial" panose="020B0604020202020204" pitchFamily="34" charset="0"/>
              </a:rPr>
              <a:t>大學本科或研究所學位</a:t>
            </a:r>
            <a:r>
              <a:rPr lang="en-US" altLang="zh-TW" sz="2000" dirty="0">
                <a:solidFill>
                  <a:srgbClr val="48595D"/>
                </a:solidFill>
                <a:latin typeface="Arial" panose="020B0604020202020204" pitchFamily="34" charset="0"/>
                <a:cs typeface="Arial" panose="020B0604020202020204" pitchFamily="34" charset="0"/>
              </a:rPr>
              <a:t>)</a:t>
            </a:r>
            <a:r>
              <a:rPr lang="zh-TW" altLang="en-US" sz="2000" dirty="0">
                <a:solidFill>
                  <a:srgbClr val="48595D"/>
                </a:solidFill>
                <a:latin typeface="Arial" panose="020B0604020202020204" pitchFamily="34" charset="0"/>
                <a:cs typeface="Arial" panose="020B0604020202020204" pitchFamily="34" charset="0"/>
              </a:rPr>
              <a:t>與他們預計申請的和平獎學金開始日期之間至少有三年的時間。 目前就讀大學本科或研究所課程的候選人沒有資格申請。</a:t>
            </a:r>
          </a:p>
          <a:p>
            <a:pPr marL="342900" indent="-342900">
              <a:buSzPct val="115000"/>
              <a:buFont typeface="Arial" panose="020B0604020202020204" pitchFamily="34" charset="0"/>
              <a:buChar char="•"/>
            </a:pPr>
            <a:endParaRPr lang="en-US" sz="2000" b="1"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000" dirty="0">
              <a:solidFill>
                <a:srgbClr val="617E92"/>
              </a:solidFill>
              <a:latin typeface="Arial" panose="020B0604020202020204" pitchFamily="34" charset="0"/>
              <a:ea typeface="Arial" charset="0"/>
              <a:cs typeface="Arial" panose="020B0604020202020204" pitchFamily="34" charset="0"/>
            </a:endParaRPr>
          </a:p>
          <a:p>
            <a:endParaRPr lang="en-US" sz="2000" dirty="0">
              <a:solidFill>
                <a:schemeClr val="bg2">
                  <a:lumMod val="10000"/>
                </a:schemeClr>
              </a:solidFill>
              <a:latin typeface="Georgia" panose="02040502050405020303" pitchFamily="18" charset="0"/>
            </a:endParaRPr>
          </a:p>
        </p:txBody>
      </p:sp>
    </p:spTree>
    <p:extLst>
      <p:ext uri="{BB962C8B-B14F-4D97-AF65-F5344CB8AC3E}">
        <p14:creationId xmlns:p14="http://schemas.microsoft.com/office/powerpoint/2010/main" val="347788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rgbClr val="2D5596"/>
            </a:gs>
            <a:gs pos="50000">
              <a:schemeClr val="bg1"/>
            </a:gs>
          </a:gsLst>
          <a:lin ang="0" scaled="1"/>
          <a:tileRect/>
        </a:gradFill>
        <a:effectLst/>
      </p:bgPr>
    </p:bg>
    <p:spTree>
      <p:nvGrpSpPr>
        <p:cNvPr id="1" name=""/>
        <p:cNvGrpSpPr/>
        <p:nvPr/>
      </p:nvGrpSpPr>
      <p:grpSpPr>
        <a:xfrm>
          <a:off x="0" y="0"/>
          <a:ext cx="0" cy="0"/>
          <a:chOff x="0" y="0"/>
          <a:chExt cx="0" cy="0"/>
        </a:xfrm>
      </p:grpSpPr>
      <p:sp>
        <p:nvSpPr>
          <p:cNvPr id="6" name="TextBox 5"/>
          <p:cNvSpPr txBox="1"/>
          <p:nvPr/>
        </p:nvSpPr>
        <p:spPr>
          <a:xfrm>
            <a:off x="6636590" y="242596"/>
            <a:ext cx="5266172" cy="6858000"/>
          </a:xfrm>
          <a:prstGeom prst="rect">
            <a:avLst/>
          </a:prstGeom>
          <a:noFill/>
        </p:spPr>
        <p:txBody>
          <a:bodyPr wrap="square" lIns="0" tIns="0" rIns="0" bIns="0" rtlCol="0" anchor="ctr">
            <a:noAutofit/>
          </a:bodyPr>
          <a:lstStyle/>
          <a:p>
            <a:r>
              <a:rPr lang="zh-TW" altLang="zh-TW" sz="2000" b="1" kern="100" dirty="0">
                <a:solidFill>
                  <a:srgbClr val="00090C"/>
                </a:solidFill>
                <a:effectLst/>
                <a:latin typeface="Calibri" panose="020F0502020204030204" pitchFamily="34" charset="0"/>
                <a:ea typeface="新細明體" panose="02020500000000000000" pitchFamily="18" charset="-120"/>
                <a:cs typeface="Times New Roman" panose="02020603050405020304" pitchFamily="18" charset="0"/>
              </a:rPr>
              <a:t>碩士獎學金資助</a:t>
            </a:r>
            <a:r>
              <a:rPr lang="zh-TW" altLang="en-US" sz="2000" b="1" kern="100" dirty="0">
                <a:solidFill>
                  <a:srgbClr val="00090C"/>
                </a:solidFill>
                <a:effectLst/>
                <a:latin typeface="Calibri" panose="020F0502020204030204" pitchFamily="34" charset="0"/>
                <a:ea typeface="新細明體" panose="02020500000000000000" pitchFamily="18" charset="-120"/>
                <a:cs typeface="Times New Roman" panose="02020603050405020304" pitchFamily="18" charset="0"/>
              </a:rPr>
              <a:t>費用</a:t>
            </a:r>
            <a:r>
              <a:rPr lang="zh-TW" altLang="zh-TW" sz="2000" b="1" kern="100" dirty="0">
                <a:solidFill>
                  <a:srgbClr val="00090C"/>
                </a:solidFill>
                <a:effectLst/>
                <a:latin typeface="Calibri" panose="020F0502020204030204" pitchFamily="34" charset="0"/>
                <a:ea typeface="新細明體" panose="02020500000000000000" pitchFamily="18" charset="-120"/>
                <a:cs typeface="Times New Roman" panose="02020603050405020304" pitchFamily="18" charset="0"/>
              </a:rPr>
              <a:t>包括：</a:t>
            </a:r>
          </a:p>
          <a:p>
            <a:pPr marL="342900" indent="-342900">
              <a:buFont typeface="Arial" panose="020B0604020202020204" pitchFamily="34" charset="0"/>
              <a:buChar char="•"/>
            </a:pPr>
            <a:r>
              <a:rPr lang="zh-TW" altLang="zh-TW" sz="2000" kern="100" dirty="0">
                <a:solidFill>
                  <a:srgbClr val="00090C"/>
                </a:solidFill>
                <a:effectLst/>
                <a:latin typeface="Calibri" panose="020F0502020204030204" pitchFamily="34" charset="0"/>
                <a:ea typeface="新細明體" panose="02020500000000000000" pitchFamily="18" charset="-120"/>
                <a:cs typeface="Times New Roman" panose="02020603050405020304" pitchFamily="18" charset="0"/>
              </a:rPr>
              <a:t>學費</a:t>
            </a:r>
          </a:p>
          <a:p>
            <a:pPr marL="342900" indent="-342900">
              <a:buFont typeface="Arial" panose="020B0604020202020204" pitchFamily="34" charset="0"/>
              <a:buChar char="•"/>
            </a:pPr>
            <a:r>
              <a:rPr lang="zh-TW" altLang="zh-TW" sz="2000" kern="100" dirty="0">
                <a:solidFill>
                  <a:srgbClr val="00090C"/>
                </a:solidFill>
                <a:effectLst/>
                <a:latin typeface="Calibri" panose="020F0502020204030204" pitchFamily="34" charset="0"/>
                <a:ea typeface="新細明體" panose="02020500000000000000" pitchFamily="18" charset="-120"/>
                <a:cs typeface="Times New Roman" panose="02020603050405020304" pitchFamily="18" charset="0"/>
              </a:rPr>
              <a:t>食宿</a:t>
            </a:r>
          </a:p>
          <a:p>
            <a:pPr marL="342900" indent="-342900">
              <a:buFont typeface="Arial" panose="020B0604020202020204" pitchFamily="34" charset="0"/>
              <a:buChar char="•"/>
            </a:pPr>
            <a:r>
              <a:rPr lang="zh-TW" altLang="zh-TW" sz="2000" kern="100" dirty="0">
                <a:solidFill>
                  <a:srgbClr val="00090C"/>
                </a:solidFill>
                <a:effectLst/>
                <a:latin typeface="Calibri" panose="020F0502020204030204" pitchFamily="34" charset="0"/>
                <a:ea typeface="新細明體" panose="02020500000000000000" pitchFamily="18" charset="-120"/>
                <a:cs typeface="Times New Roman" panose="02020603050405020304" pitchFamily="18" charset="0"/>
              </a:rPr>
              <a:t>往返進修國家的旅行</a:t>
            </a:r>
          </a:p>
          <a:p>
            <a:pPr marL="342900" indent="-342900">
              <a:buFont typeface="Arial" panose="020B0604020202020204" pitchFamily="34" charset="0"/>
              <a:buChar char="•"/>
            </a:pPr>
            <a:r>
              <a:rPr lang="zh-TW" altLang="zh-TW" sz="2000" kern="100" dirty="0">
                <a:solidFill>
                  <a:srgbClr val="00090C"/>
                </a:solidFill>
                <a:effectLst/>
                <a:latin typeface="Calibri" panose="020F0502020204030204" pitchFamily="34" charset="0"/>
                <a:ea typeface="新細明體" panose="02020500000000000000" pitchFamily="18" charset="-120"/>
                <a:cs typeface="Times New Roman" panose="02020603050405020304" pitchFamily="18" charset="0"/>
              </a:rPr>
              <a:t>實習費用</a:t>
            </a:r>
          </a:p>
          <a:p>
            <a:pPr marL="342900" indent="-342900">
              <a:buFont typeface="Arial" panose="020B0604020202020204" pitchFamily="34" charset="0"/>
              <a:buChar char="•"/>
            </a:pPr>
            <a:r>
              <a:rPr lang="zh-TW" altLang="zh-TW" sz="2000" kern="100" dirty="0">
                <a:solidFill>
                  <a:srgbClr val="00090C"/>
                </a:solidFill>
                <a:effectLst/>
                <a:latin typeface="Calibri" panose="020F0502020204030204" pitchFamily="34" charset="0"/>
                <a:ea typeface="新細明體" panose="02020500000000000000" pitchFamily="18" charset="-120"/>
                <a:cs typeface="Times New Roman" panose="02020603050405020304" pitchFamily="18" charset="0"/>
              </a:rPr>
              <a:t>會議</a:t>
            </a:r>
            <a:r>
              <a:rPr lang="en-US" altLang="zh-TW" sz="2000" kern="100" dirty="0">
                <a:solidFill>
                  <a:srgbClr val="00090C"/>
                </a:solidFill>
                <a:effectLst/>
                <a:latin typeface="Calibri" panose="020F0502020204030204" pitchFamily="34" charset="0"/>
                <a:ea typeface="新細明體" panose="02020500000000000000" pitchFamily="18" charset="-120"/>
                <a:cs typeface="Times New Roman" panose="02020603050405020304" pitchFamily="18" charset="0"/>
              </a:rPr>
              <a:t>/</a:t>
            </a:r>
            <a:r>
              <a:rPr lang="zh-TW" altLang="zh-TW" sz="2000" kern="100" dirty="0">
                <a:solidFill>
                  <a:srgbClr val="00090C"/>
                </a:solidFill>
                <a:effectLst/>
                <a:latin typeface="Calibri" panose="020F0502020204030204" pitchFamily="34" charset="0"/>
                <a:ea typeface="新細明體" panose="02020500000000000000" pitchFamily="18" charset="-120"/>
                <a:cs typeface="Times New Roman" panose="02020603050405020304" pitchFamily="18" charset="0"/>
              </a:rPr>
              <a:t>研究費用</a:t>
            </a:r>
          </a:p>
          <a:p>
            <a:pPr marL="342900" indent="-342900">
              <a:buFont typeface="Arial" panose="020B0604020202020204" pitchFamily="34" charset="0"/>
              <a:buChar char="•"/>
            </a:pPr>
            <a:r>
              <a:rPr lang="zh-TW" altLang="zh-TW" sz="2000" kern="100" dirty="0">
                <a:solidFill>
                  <a:srgbClr val="00090C"/>
                </a:solidFill>
                <a:effectLst/>
                <a:latin typeface="Calibri" panose="020F0502020204030204" pitchFamily="34" charset="0"/>
                <a:ea typeface="新細明體" panose="02020500000000000000" pitchFamily="18" charset="-120"/>
                <a:cs typeface="Times New Roman" panose="02020603050405020304" pitchFamily="18" charset="0"/>
              </a:rPr>
              <a:t>保險</a:t>
            </a:r>
          </a:p>
          <a:p>
            <a:pPr marL="342900" indent="-342900">
              <a:buFont typeface="Arial" panose="020B0604020202020204" pitchFamily="34" charset="0"/>
              <a:buChar char="•"/>
            </a:pPr>
            <a:r>
              <a:rPr lang="zh-TW" altLang="zh-TW" sz="2000" kern="100" dirty="0">
                <a:solidFill>
                  <a:srgbClr val="00090C"/>
                </a:solidFill>
                <a:effectLst/>
                <a:latin typeface="Calibri" panose="020F0502020204030204" pitchFamily="34" charset="0"/>
                <a:ea typeface="新細明體" panose="02020500000000000000" pitchFamily="18" charset="-120"/>
                <a:cs typeface="Times New Roman" panose="02020603050405020304" pitchFamily="18" charset="0"/>
              </a:rPr>
              <a:t>應急金</a:t>
            </a:r>
          </a:p>
          <a:p>
            <a:r>
              <a:rPr lang="en-US" altLang="zh-TW" sz="2000" kern="100" dirty="0">
                <a:solidFill>
                  <a:srgbClr val="00090C"/>
                </a:solidFill>
                <a:effectLst/>
                <a:latin typeface="Calibri" panose="020F0502020204030204" pitchFamily="34" charset="0"/>
                <a:ea typeface="新細明體" panose="02020500000000000000" pitchFamily="18" charset="-120"/>
                <a:cs typeface="Times New Roman" panose="02020603050405020304" pitchFamily="18" charset="0"/>
              </a:rPr>
              <a:t> </a:t>
            </a:r>
            <a:endParaRPr lang="zh-TW" altLang="zh-TW" sz="2000" kern="100" dirty="0">
              <a:solidFill>
                <a:srgbClr val="00090C"/>
              </a:solidFill>
              <a:effectLst/>
              <a:latin typeface="Calibri" panose="020F0502020204030204" pitchFamily="34" charset="0"/>
              <a:ea typeface="新細明體" panose="02020500000000000000" pitchFamily="18" charset="-120"/>
              <a:cs typeface="Times New Roman" panose="02020603050405020304" pitchFamily="18" charset="0"/>
            </a:endParaRPr>
          </a:p>
          <a:p>
            <a:r>
              <a:rPr lang="zh-TW" altLang="zh-TW" sz="2000" b="1" kern="100" dirty="0">
                <a:solidFill>
                  <a:srgbClr val="00090C"/>
                </a:solidFill>
                <a:effectLst/>
                <a:latin typeface="Calibri" panose="020F0502020204030204" pitchFamily="34" charset="0"/>
                <a:ea typeface="新細明體" panose="02020500000000000000" pitchFamily="18" charset="-120"/>
                <a:cs typeface="Times New Roman" panose="02020603050405020304" pitchFamily="18" charset="0"/>
              </a:rPr>
              <a:t>證書獎學金資助</a:t>
            </a:r>
            <a:r>
              <a:rPr lang="zh-TW" altLang="en-US" sz="2000" b="1" kern="100" dirty="0">
                <a:solidFill>
                  <a:srgbClr val="00090C"/>
                </a:solidFill>
                <a:effectLst/>
                <a:latin typeface="Calibri" panose="020F0502020204030204" pitchFamily="34" charset="0"/>
                <a:ea typeface="新細明體" panose="02020500000000000000" pitchFamily="18" charset="-120"/>
                <a:cs typeface="Times New Roman" panose="02020603050405020304" pitchFamily="18" charset="0"/>
              </a:rPr>
              <a:t>費用</a:t>
            </a:r>
            <a:r>
              <a:rPr lang="zh-TW" altLang="zh-TW" sz="2000" b="1" kern="100" dirty="0">
                <a:solidFill>
                  <a:srgbClr val="00090C"/>
                </a:solidFill>
                <a:effectLst/>
                <a:latin typeface="Calibri" panose="020F0502020204030204" pitchFamily="34" charset="0"/>
                <a:ea typeface="新細明體" panose="02020500000000000000" pitchFamily="18" charset="-120"/>
                <a:cs typeface="Times New Roman" panose="02020603050405020304" pitchFamily="18" charset="0"/>
              </a:rPr>
              <a:t>包括：</a:t>
            </a:r>
          </a:p>
          <a:p>
            <a:pPr marL="342900" indent="-342900">
              <a:buFont typeface="Arial" panose="020B0604020202020204" pitchFamily="34" charset="0"/>
              <a:buChar char="•"/>
            </a:pPr>
            <a:r>
              <a:rPr lang="zh-TW" altLang="zh-TW" sz="2000" kern="100" dirty="0">
                <a:solidFill>
                  <a:srgbClr val="00090C"/>
                </a:solidFill>
                <a:effectLst/>
                <a:latin typeface="Calibri" panose="020F0502020204030204" pitchFamily="34" charset="0"/>
                <a:ea typeface="新細明體" panose="02020500000000000000" pitchFamily="18" charset="-120"/>
                <a:cs typeface="Times New Roman" panose="02020603050405020304" pitchFamily="18" charset="0"/>
              </a:rPr>
              <a:t>學費</a:t>
            </a:r>
          </a:p>
          <a:p>
            <a:pPr marL="342900" indent="-342900">
              <a:buFont typeface="Arial" panose="020B0604020202020204" pitchFamily="34" charset="0"/>
              <a:buChar char="•"/>
            </a:pPr>
            <a:r>
              <a:rPr lang="zh-TW" altLang="zh-TW" sz="2000" kern="100" dirty="0">
                <a:solidFill>
                  <a:srgbClr val="00090C"/>
                </a:solidFill>
                <a:effectLst/>
                <a:latin typeface="Calibri" panose="020F0502020204030204" pitchFamily="34" charset="0"/>
                <a:ea typeface="新細明體" panose="02020500000000000000" pitchFamily="18" charset="-120"/>
                <a:cs typeface="Times New Roman" panose="02020603050405020304" pitchFamily="18" charset="0"/>
              </a:rPr>
              <a:t>校內住宿</a:t>
            </a:r>
          </a:p>
          <a:p>
            <a:pPr marL="342900" indent="-342900">
              <a:buFont typeface="Arial" panose="020B0604020202020204" pitchFamily="34" charset="0"/>
              <a:buChar char="•"/>
            </a:pPr>
            <a:r>
              <a:rPr lang="zh-TW" altLang="zh-TW" sz="2000" kern="100" dirty="0">
                <a:solidFill>
                  <a:srgbClr val="00090C"/>
                </a:solidFill>
                <a:effectLst/>
                <a:latin typeface="Calibri" panose="020F0502020204030204" pitchFamily="34" charset="0"/>
                <a:ea typeface="新細明體" panose="02020500000000000000" pitchFamily="18" charset="-120"/>
                <a:cs typeface="Times New Roman" panose="02020603050405020304" pitchFamily="18" charset="0"/>
              </a:rPr>
              <a:t>往返</a:t>
            </a:r>
            <a:r>
              <a:rPr lang="zh-TW" altLang="en-US" sz="2000" kern="100" dirty="0">
                <a:solidFill>
                  <a:srgbClr val="00090C"/>
                </a:solidFill>
                <a:effectLst/>
                <a:latin typeface="Calibri" panose="020F0502020204030204" pitchFamily="34" charset="0"/>
                <a:ea typeface="新細明體" panose="02020500000000000000" pitchFamily="18" charset="-120"/>
                <a:cs typeface="Times New Roman" panose="02020603050405020304" pitchFamily="18" charset="0"/>
              </a:rPr>
              <a:t>進</a:t>
            </a:r>
            <a:r>
              <a:rPr lang="zh-TW" altLang="zh-TW" sz="2000" kern="100" dirty="0">
                <a:solidFill>
                  <a:srgbClr val="00090C"/>
                </a:solidFill>
                <a:effectLst/>
                <a:latin typeface="Calibri" panose="020F0502020204030204" pitchFamily="34" charset="0"/>
                <a:ea typeface="新細明體" panose="02020500000000000000" pitchFamily="18" charset="-120"/>
                <a:cs typeface="Times New Roman" panose="02020603050405020304" pitchFamily="18" charset="0"/>
              </a:rPr>
              <a:t>修國家的旅行</a:t>
            </a:r>
          </a:p>
          <a:p>
            <a:pPr marL="342900" indent="-342900">
              <a:buFont typeface="Arial" panose="020B0604020202020204" pitchFamily="34" charset="0"/>
              <a:buChar char="•"/>
            </a:pPr>
            <a:r>
              <a:rPr lang="zh-TW" altLang="zh-TW" sz="2000" kern="100" dirty="0">
                <a:solidFill>
                  <a:srgbClr val="00090C"/>
                </a:solidFill>
                <a:effectLst/>
                <a:latin typeface="Calibri" panose="020F0502020204030204" pitchFamily="34" charset="0"/>
                <a:ea typeface="新細明體" panose="02020500000000000000" pitchFamily="18" charset="-120"/>
                <a:cs typeface="Times New Roman" panose="02020603050405020304" pitchFamily="18" charset="0"/>
              </a:rPr>
              <a:t>實地研究費用</a:t>
            </a:r>
          </a:p>
          <a:p>
            <a:pPr marL="342900" indent="-342900">
              <a:buFont typeface="Arial" panose="020B0604020202020204" pitchFamily="34" charset="0"/>
              <a:buChar char="•"/>
            </a:pPr>
            <a:r>
              <a:rPr lang="zh-TW" altLang="zh-TW" sz="2000" kern="100" dirty="0">
                <a:solidFill>
                  <a:srgbClr val="00090C"/>
                </a:solidFill>
                <a:effectLst/>
                <a:latin typeface="Calibri" panose="020F0502020204030204" pitchFamily="34" charset="0"/>
                <a:ea typeface="新細明體" panose="02020500000000000000" pitchFamily="18" charset="-120"/>
                <a:cs typeface="Times New Roman" panose="02020603050405020304" pitchFamily="18" charset="0"/>
              </a:rPr>
              <a:t>課程材料</a:t>
            </a:r>
          </a:p>
          <a:p>
            <a:pPr marL="342900" indent="-342900">
              <a:buFont typeface="Arial" panose="020B0604020202020204" pitchFamily="34" charset="0"/>
              <a:buChar char="•"/>
            </a:pPr>
            <a:r>
              <a:rPr lang="zh-TW" altLang="zh-TW" sz="2000" kern="100" dirty="0">
                <a:solidFill>
                  <a:srgbClr val="00090C"/>
                </a:solidFill>
                <a:effectLst/>
                <a:latin typeface="Calibri" panose="020F0502020204030204" pitchFamily="34" charset="0"/>
                <a:ea typeface="新細明體" panose="02020500000000000000" pitchFamily="18" charset="-120"/>
                <a:cs typeface="Times New Roman" panose="02020603050405020304" pitchFamily="18" charset="0"/>
              </a:rPr>
              <a:t>保險</a:t>
            </a:r>
          </a:p>
          <a:p>
            <a:endParaRPr lang="en-US" sz="2000" dirty="0">
              <a:solidFill>
                <a:srgbClr val="617E92"/>
              </a:solidFill>
              <a:latin typeface="Arial" panose="020B0604020202020204" pitchFamily="34" charset="0"/>
              <a:ea typeface="Arial" charset="0"/>
              <a:cs typeface="Arial" panose="020B0604020202020204" pitchFamily="34" charset="0"/>
            </a:endParaRPr>
          </a:p>
          <a:p>
            <a:endParaRPr lang="en-US" sz="2000" dirty="0">
              <a:solidFill>
                <a:schemeClr val="bg2">
                  <a:lumMod val="10000"/>
                </a:schemeClr>
              </a:solidFill>
              <a:latin typeface="Georgia" panose="02040502050405020303" pitchFamily="18" charset="0"/>
            </a:endParaRPr>
          </a:p>
        </p:txBody>
      </p:sp>
      <p:sp>
        <p:nvSpPr>
          <p:cNvPr id="16" name="Rectangle 15"/>
          <p:cNvSpPr/>
          <p:nvPr/>
        </p:nvSpPr>
        <p:spPr>
          <a:xfrm>
            <a:off x="450920" y="2169880"/>
            <a:ext cx="3692610" cy="1119345"/>
          </a:xfrm>
          <a:prstGeom prst="rect">
            <a:avLst/>
          </a:prstGeom>
        </p:spPr>
        <p:txBody>
          <a:bodyPr wrap="square" lIns="0" rIns="0" anchor="b">
            <a:spAutoFit/>
          </a:bodyPr>
          <a:lstStyle/>
          <a:p>
            <a:pPr lvl="0">
              <a:lnSpc>
                <a:spcPts val="4000"/>
              </a:lnSpc>
            </a:pPr>
            <a:r>
              <a:rPr lang="zh-TW" altLang="en-US" sz="4400" b="1" dirty="0">
                <a:solidFill>
                  <a:srgbClr val="FFFFFF"/>
                </a:solidFill>
                <a:latin typeface="Arial" panose="020B0604020202020204" pitchFamily="34" charset="0"/>
                <a:ea typeface="Arial" charset="0"/>
                <a:cs typeface="Arial" panose="020B0604020202020204" pitchFamily="34" charset="0"/>
              </a:rPr>
              <a:t>獎學金資助的金額</a:t>
            </a:r>
            <a:endParaRPr lang="en-US" sz="4400" b="1" dirty="0">
              <a:solidFill>
                <a:srgbClr val="FFFFFF"/>
              </a:solidFill>
              <a:latin typeface="Arial" panose="020B0604020202020204" pitchFamily="34" charset="0"/>
              <a:ea typeface="Arial" charset="0"/>
              <a:cs typeface="Arial" panose="020B0604020202020204" pitchFamily="34" charset="0"/>
            </a:endParaRPr>
          </a:p>
        </p:txBody>
      </p:sp>
      <p:sp>
        <p:nvSpPr>
          <p:cNvPr id="17" name="Rectangle 16"/>
          <p:cNvSpPr/>
          <p:nvPr/>
        </p:nvSpPr>
        <p:spPr>
          <a:xfrm>
            <a:off x="440364" y="3852597"/>
            <a:ext cx="5266172" cy="1569660"/>
          </a:xfrm>
          <a:prstGeom prst="rect">
            <a:avLst/>
          </a:prstGeom>
        </p:spPr>
        <p:txBody>
          <a:bodyPr wrap="square" lIns="0" anchor="t">
            <a:spAutoFit/>
          </a:bodyPr>
          <a:lstStyle/>
          <a:p>
            <a:r>
              <a:rPr lang="zh-TW" altLang="en-US" sz="2400" dirty="0">
                <a:solidFill>
                  <a:schemeClr val="bg1"/>
                </a:solidFill>
                <a:latin typeface="Arial" panose="020B0604020202020204" pitchFamily="34" charset="0"/>
                <a:cs typeface="Arial" panose="020B0604020202020204" pitchFamily="34" charset="0"/>
              </a:rPr>
              <a:t>平均資助總金額：</a:t>
            </a:r>
            <a:endParaRPr lang="en-US" altLang="zh-TW" sz="2400" dirty="0">
              <a:solidFill>
                <a:schemeClr val="bg1"/>
              </a:solidFill>
              <a:latin typeface="Arial" panose="020B0604020202020204" pitchFamily="34" charset="0"/>
              <a:cs typeface="Arial" panose="020B0604020202020204" pitchFamily="34" charset="0"/>
            </a:endParaRPr>
          </a:p>
          <a:p>
            <a:endParaRPr lang="en-US" altLang="zh-TW" sz="2400" dirty="0">
              <a:solidFill>
                <a:schemeClr val="bg1"/>
              </a:solidFill>
              <a:latin typeface="Arial" panose="020B0604020202020204" pitchFamily="34" charset="0"/>
              <a:cs typeface="Arial" panose="020B0604020202020204" pitchFamily="34" charset="0"/>
            </a:endParaRPr>
          </a:p>
          <a:p>
            <a:r>
              <a:rPr lang="zh-TW" altLang="en-US" sz="2400" dirty="0">
                <a:solidFill>
                  <a:schemeClr val="bg1"/>
                </a:solidFill>
                <a:latin typeface="Arial" panose="020B0604020202020204" pitchFamily="34" charset="0"/>
                <a:cs typeface="Arial" panose="020B0604020202020204" pitchFamily="34" charset="0"/>
              </a:rPr>
              <a:t>碩士獎學金：</a:t>
            </a:r>
            <a:r>
              <a:rPr lang="en-US" altLang="zh-TW" sz="2400" dirty="0">
                <a:solidFill>
                  <a:schemeClr val="bg1"/>
                </a:solidFill>
                <a:latin typeface="Arial" panose="020B0604020202020204" pitchFamily="34" charset="0"/>
                <a:cs typeface="Arial" panose="020B0604020202020204" pitchFamily="34" charset="0"/>
              </a:rPr>
              <a:t>86,000</a:t>
            </a:r>
            <a:r>
              <a:rPr lang="zh-TW" altLang="en-US" sz="2400" dirty="0">
                <a:solidFill>
                  <a:schemeClr val="bg1"/>
                </a:solidFill>
                <a:latin typeface="Arial" panose="020B0604020202020204" pitchFamily="34" charset="0"/>
                <a:cs typeface="Arial" panose="020B0604020202020204" pitchFamily="34" charset="0"/>
              </a:rPr>
              <a:t>美元</a:t>
            </a:r>
            <a:endParaRPr lang="en-US" altLang="zh-TW" sz="2400" dirty="0">
              <a:solidFill>
                <a:schemeClr val="bg1"/>
              </a:solidFill>
              <a:latin typeface="Arial" panose="020B0604020202020204" pitchFamily="34" charset="0"/>
              <a:cs typeface="Arial" panose="020B0604020202020204" pitchFamily="34" charset="0"/>
            </a:endParaRPr>
          </a:p>
          <a:p>
            <a:r>
              <a:rPr lang="zh-TW" altLang="en-US" sz="2400" dirty="0">
                <a:solidFill>
                  <a:schemeClr val="bg1"/>
                </a:solidFill>
                <a:latin typeface="Arial" panose="020B0604020202020204" pitchFamily="34" charset="0"/>
                <a:cs typeface="Arial" panose="020B0604020202020204" pitchFamily="34" charset="0"/>
              </a:rPr>
              <a:t>證書獎學金：</a:t>
            </a:r>
            <a:r>
              <a:rPr lang="en-US" altLang="zh-TW" sz="2400" dirty="0">
                <a:solidFill>
                  <a:schemeClr val="bg1"/>
                </a:solidFill>
                <a:latin typeface="Arial" panose="020B0604020202020204" pitchFamily="34" charset="0"/>
                <a:cs typeface="Arial" panose="020B0604020202020204" pitchFamily="34" charset="0"/>
              </a:rPr>
              <a:t>11,000 </a:t>
            </a:r>
            <a:r>
              <a:rPr lang="zh-TW" altLang="en-US" sz="2400" dirty="0">
                <a:solidFill>
                  <a:schemeClr val="bg1"/>
                </a:solidFill>
                <a:latin typeface="Arial" panose="020B0604020202020204" pitchFamily="34" charset="0"/>
                <a:cs typeface="Arial" panose="020B0604020202020204" pitchFamily="34" charset="0"/>
              </a:rPr>
              <a:t>美元</a:t>
            </a:r>
            <a:endParaRPr lang="en-US" sz="2400" dirty="0">
              <a:solidFill>
                <a:schemeClr val="bg1"/>
              </a:solidFill>
              <a:latin typeface="Arial" panose="020B0604020202020204" pitchFamily="34" charset="0"/>
              <a:cs typeface="Arial" panose="020B0604020202020204" pitchFamily="34" charset="0"/>
            </a:endParaRPr>
          </a:p>
        </p:txBody>
      </p:sp>
      <p:cxnSp>
        <p:nvCxnSpPr>
          <p:cNvPr id="18" name="Straight Connector 17"/>
          <p:cNvCxnSpPr/>
          <p:nvPr/>
        </p:nvCxnSpPr>
        <p:spPr>
          <a:xfrm>
            <a:off x="450920" y="3438650"/>
            <a:ext cx="407243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5549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8595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6000"/>
                    </a14:imgEffect>
                  </a14:imgLayer>
                </a14:imgProps>
              </a:ext>
              <a:ext uri="{28A0092B-C50C-407E-A947-70E740481C1C}">
                <a14:useLocalDpi xmlns:a14="http://schemas.microsoft.com/office/drawing/2010/main"/>
              </a:ext>
            </a:extLst>
          </a:blip>
          <a:srcRect l="153" t="-868" r="-1849" b="-447"/>
          <a:stretch/>
        </p:blipFill>
        <p:spPr>
          <a:xfrm>
            <a:off x="-37322" y="-727784"/>
            <a:ext cx="12447036" cy="8266923"/>
          </a:xfrm>
          <a:prstGeom prst="rect">
            <a:avLst/>
          </a:prstGeom>
        </p:spPr>
      </p:pic>
      <p:sp>
        <p:nvSpPr>
          <p:cNvPr id="5" name="Rectangle 4"/>
          <p:cNvSpPr/>
          <p:nvPr/>
        </p:nvSpPr>
        <p:spPr>
          <a:xfrm>
            <a:off x="5488074" y="3166836"/>
            <a:ext cx="7385539" cy="1645643"/>
          </a:xfrm>
          <a:prstGeom prst="rect">
            <a:avLst/>
          </a:prstGeom>
        </p:spPr>
        <p:txBody>
          <a:bodyPr wrap="square" lIns="0" rIns="0" anchor="ctr">
            <a:spAutoFit/>
          </a:bodyPr>
          <a:lstStyle/>
          <a:p>
            <a:pPr lvl="0" algn="ctr">
              <a:lnSpc>
                <a:spcPts val="4000"/>
              </a:lnSpc>
              <a:spcBef>
                <a:spcPts val="1800"/>
              </a:spcBef>
              <a:spcAft>
                <a:spcPts val="1800"/>
              </a:spcAft>
            </a:pPr>
            <a:r>
              <a:rPr lang="zh-TW" altLang="en-US" sz="6600" dirty="0">
                <a:solidFill>
                  <a:srgbClr val="FFFFFF"/>
                </a:solidFill>
                <a:latin typeface="Arial" panose="020B0604020202020204" pitchFamily="34" charset="0"/>
                <a:ea typeface="Arial" charset="0"/>
                <a:cs typeface="Arial" panose="020B0604020202020204" pitchFamily="34" charset="0"/>
              </a:rPr>
              <a:t>扶輪和平獎學金</a:t>
            </a:r>
            <a:endParaRPr lang="en-US" altLang="zh-TW" sz="6600" dirty="0">
              <a:solidFill>
                <a:srgbClr val="FFFFFF"/>
              </a:solidFill>
              <a:latin typeface="Arial" panose="020B0604020202020204" pitchFamily="34" charset="0"/>
              <a:ea typeface="Arial" charset="0"/>
              <a:cs typeface="Arial" panose="020B0604020202020204" pitchFamily="34" charset="0"/>
            </a:endParaRPr>
          </a:p>
          <a:p>
            <a:pPr lvl="0" algn="ctr">
              <a:lnSpc>
                <a:spcPts val="4000"/>
              </a:lnSpc>
              <a:spcBef>
                <a:spcPts val="1800"/>
              </a:spcBef>
              <a:spcAft>
                <a:spcPts val="1800"/>
              </a:spcAft>
            </a:pPr>
            <a:r>
              <a:rPr lang="zh-TW" altLang="en-US" sz="6600" dirty="0">
                <a:solidFill>
                  <a:srgbClr val="FFFFFF"/>
                </a:solidFill>
                <a:latin typeface="Arial" panose="020B0604020202020204" pitchFamily="34" charset="0"/>
                <a:ea typeface="Arial" charset="0"/>
                <a:cs typeface="Arial" panose="020B0604020202020204" pitchFamily="34" charset="0"/>
              </a:rPr>
              <a:t>前受獎人</a:t>
            </a:r>
            <a:endParaRPr lang="en-US" sz="3300" dirty="0">
              <a:solidFill>
                <a:srgbClr val="FFFFFF"/>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11482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17E92"/>
        </a:solidFill>
        <a:effectLst/>
      </p:bgPr>
    </p:bg>
    <p:spTree>
      <p:nvGrpSpPr>
        <p:cNvPr id="1" name=""/>
        <p:cNvGrpSpPr/>
        <p:nvPr/>
      </p:nvGrpSpPr>
      <p:grpSpPr>
        <a:xfrm>
          <a:off x="0" y="0"/>
          <a:ext cx="0" cy="0"/>
          <a:chOff x="0" y="0"/>
          <a:chExt cx="0" cy="0"/>
        </a:xfrm>
      </p:grpSpPr>
      <p:sp>
        <p:nvSpPr>
          <p:cNvPr id="19" name="Rectangle 18"/>
          <p:cNvSpPr/>
          <p:nvPr/>
        </p:nvSpPr>
        <p:spPr>
          <a:xfrm>
            <a:off x="6816435" y="873710"/>
            <a:ext cx="4638503" cy="3108543"/>
          </a:xfrm>
          <a:prstGeom prst="rect">
            <a:avLst/>
          </a:prstGeom>
        </p:spPr>
        <p:txBody>
          <a:bodyPr wrap="square" lIns="0" anchor="t">
            <a:spAutoFit/>
          </a:bodyPr>
          <a:lstStyle/>
          <a:p>
            <a:pPr lvl="0"/>
            <a:r>
              <a:rPr lang="zh-TW" altLang="en-US" sz="2800" dirty="0">
                <a:solidFill>
                  <a:schemeClr val="bg1"/>
                </a:solidFill>
                <a:latin typeface="Georgia" panose="02040502050405020303" pitchFamily="18" charset="0"/>
              </a:rPr>
              <a:t>和平獎學金計畫前受獎人在政府與非政府機構、教育與研究機構、聯合國機構與世界銀行等多邊組織、執法與軍事機構、法律、媒體、藝術以及其他促進和平的組織中擔任領導人。</a:t>
            </a:r>
            <a:endParaRPr lang="en-US" sz="2800" dirty="0">
              <a:solidFill>
                <a:schemeClr val="bg1"/>
              </a:solidFill>
            </a:endParaRPr>
          </a:p>
        </p:txBody>
      </p:sp>
      <p:pic>
        <p:nvPicPr>
          <p:cNvPr id="3" name="Picture 2" descr="A picture containing text, electronics&#10;&#10;Description automatically generated">
            <a:extLst>
              <a:ext uri="{FF2B5EF4-FFF2-40B4-BE49-F238E27FC236}">
                <a16:creationId xmlns:a16="http://schemas.microsoft.com/office/drawing/2014/main" id="{AB65FD58-3F22-4789-8D66-2BB2F2060406}"/>
              </a:ext>
            </a:extLst>
          </p:cNvPr>
          <p:cNvPicPr>
            <a:picLocks noChangeAspect="1"/>
          </p:cNvPicPr>
          <p:nvPr/>
        </p:nvPicPr>
        <p:blipFill rotWithShape="1">
          <a:blip r:embed="rId3"/>
          <a:srcRect l="20959" t="17085" r="17389" b="28131"/>
          <a:stretch/>
        </p:blipFill>
        <p:spPr>
          <a:xfrm>
            <a:off x="0" y="0"/>
            <a:ext cx="6095999" cy="7010400"/>
          </a:xfrm>
          <a:prstGeom prst="rect">
            <a:avLst/>
          </a:prstGeom>
          <a:solidFill>
            <a:schemeClr val="bg1"/>
          </a:solidFill>
        </p:spPr>
      </p:pic>
    </p:spTree>
    <p:extLst>
      <p:ext uri="{BB962C8B-B14F-4D97-AF65-F5344CB8AC3E}">
        <p14:creationId xmlns:p14="http://schemas.microsoft.com/office/powerpoint/2010/main" val="3272789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gs>
            <a:gs pos="50000">
              <a:srgbClr val="617E92"/>
            </a:gs>
          </a:gsLst>
          <a:lin ang="0" scaled="1"/>
          <a:tileRect/>
        </a:gradFill>
        <a:effectLst/>
      </p:bgPr>
    </p:bg>
    <p:spTree>
      <p:nvGrpSpPr>
        <p:cNvPr id="1" name=""/>
        <p:cNvGrpSpPr/>
        <p:nvPr/>
      </p:nvGrpSpPr>
      <p:grpSpPr>
        <a:xfrm>
          <a:off x="0" y="0"/>
          <a:ext cx="0" cy="0"/>
          <a:chOff x="0" y="0"/>
          <a:chExt cx="0" cy="0"/>
        </a:xfrm>
      </p:grpSpPr>
      <p:sp>
        <p:nvSpPr>
          <p:cNvPr id="8" name="Rectangle 7"/>
          <p:cNvSpPr/>
          <p:nvPr/>
        </p:nvSpPr>
        <p:spPr>
          <a:xfrm>
            <a:off x="343378" y="182881"/>
            <a:ext cx="4699578" cy="1107996"/>
          </a:xfrm>
          <a:prstGeom prst="rect">
            <a:avLst/>
          </a:prstGeom>
        </p:spPr>
        <p:txBody>
          <a:bodyPr wrap="square" lIns="0" rIns="0" anchor="b">
            <a:spAutoFit/>
          </a:bodyPr>
          <a:lstStyle/>
          <a:p>
            <a:pPr lvl="0" algn="ctr"/>
            <a:r>
              <a:rPr lang="en-US" sz="3300" dirty="0">
                <a:solidFill>
                  <a:srgbClr val="48595D"/>
                </a:solidFill>
                <a:latin typeface="Arial" panose="020B0604020202020204" pitchFamily="34" charset="0"/>
                <a:ea typeface="Arial" charset="0"/>
                <a:cs typeface="Arial" panose="020B0604020202020204" pitchFamily="34" charset="0"/>
              </a:rPr>
              <a:t>Paul </a:t>
            </a:r>
            <a:r>
              <a:rPr lang="en-US" sz="3300" dirty="0" err="1">
                <a:solidFill>
                  <a:srgbClr val="48595D"/>
                </a:solidFill>
                <a:latin typeface="Arial" panose="020B0604020202020204" pitchFamily="34" charset="0"/>
                <a:ea typeface="Arial" charset="0"/>
                <a:cs typeface="Arial" panose="020B0604020202020204" pitchFamily="34" charset="0"/>
              </a:rPr>
              <a:t>Mushaho</a:t>
            </a:r>
            <a:endParaRPr lang="en-US" sz="3300" dirty="0">
              <a:solidFill>
                <a:srgbClr val="48595D"/>
              </a:solidFill>
              <a:latin typeface="Arial" panose="020B0604020202020204" pitchFamily="34" charset="0"/>
              <a:ea typeface="Arial" charset="0"/>
              <a:cs typeface="Arial" panose="020B0604020202020204" pitchFamily="34" charset="0"/>
            </a:endParaRPr>
          </a:p>
          <a:p>
            <a:pPr lvl="0" algn="ctr"/>
            <a:r>
              <a:rPr lang="en-US" sz="3300" dirty="0">
                <a:solidFill>
                  <a:srgbClr val="48595D"/>
                </a:solidFill>
                <a:latin typeface="Arial" panose="020B0604020202020204" pitchFamily="34" charset="0"/>
                <a:ea typeface="Arial" charset="0"/>
                <a:cs typeface="Arial" panose="020B0604020202020204" pitchFamily="34" charset="0"/>
              </a:rPr>
              <a:t> (</a:t>
            </a:r>
            <a:r>
              <a:rPr lang="zh-TW" altLang="en-US" sz="3300" dirty="0">
                <a:solidFill>
                  <a:srgbClr val="48595D"/>
                </a:solidFill>
                <a:latin typeface="Arial" panose="020B0604020202020204" pitchFamily="34" charset="0"/>
                <a:ea typeface="Arial" charset="0"/>
                <a:cs typeface="Arial" panose="020B0604020202020204" pitchFamily="34" charset="0"/>
              </a:rPr>
              <a:t>剛果民主共和國</a:t>
            </a:r>
            <a:r>
              <a:rPr lang="en-US" sz="3300" dirty="0">
                <a:solidFill>
                  <a:srgbClr val="48595D"/>
                </a:solidFill>
                <a:latin typeface="Arial" panose="020B0604020202020204" pitchFamily="34" charset="0"/>
                <a:ea typeface="Arial" charset="0"/>
                <a:cs typeface="Arial" panose="020B0604020202020204" pitchFamily="34" charset="0"/>
              </a:rPr>
              <a:t>) </a:t>
            </a:r>
          </a:p>
        </p:txBody>
      </p:sp>
      <p:cxnSp>
        <p:nvCxnSpPr>
          <p:cNvPr id="10" name="Straight Connector 9"/>
          <p:cNvCxnSpPr/>
          <p:nvPr/>
        </p:nvCxnSpPr>
        <p:spPr>
          <a:xfrm>
            <a:off x="343378" y="1491366"/>
            <a:ext cx="4564524" cy="0"/>
          </a:xfrm>
          <a:prstGeom prst="line">
            <a:avLst/>
          </a:prstGeom>
          <a:ln w="28575">
            <a:solidFill>
              <a:srgbClr val="48595D"/>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F21D5D1-95EB-1348-9D78-F4D2CD8FD3E8}"/>
              </a:ext>
            </a:extLst>
          </p:cNvPr>
          <p:cNvSpPr/>
          <p:nvPr/>
        </p:nvSpPr>
        <p:spPr>
          <a:xfrm>
            <a:off x="179295" y="1931064"/>
            <a:ext cx="5683623" cy="3539430"/>
          </a:xfrm>
          <a:prstGeom prst="rect">
            <a:avLst/>
          </a:prstGeom>
        </p:spPr>
        <p:txBody>
          <a:bodyPr wrap="square">
            <a:spAutoFit/>
          </a:bodyPr>
          <a:lstStyle/>
          <a:p>
            <a:pPr algn="ctr"/>
            <a:r>
              <a:rPr lang="en-US" sz="2400" dirty="0">
                <a:solidFill>
                  <a:srgbClr val="48595D"/>
                </a:solidFill>
                <a:latin typeface="Arial" panose="020B0604020202020204" pitchFamily="34" charset="0"/>
                <a:ea typeface="Arial" charset="0"/>
                <a:cs typeface="Arial" panose="020B0604020202020204" pitchFamily="34" charset="0"/>
              </a:rPr>
              <a:t>2021</a:t>
            </a:r>
            <a:r>
              <a:rPr lang="zh-TW" altLang="en-US" sz="2400" dirty="0">
                <a:solidFill>
                  <a:srgbClr val="48595D"/>
                </a:solidFill>
                <a:latin typeface="Arial" panose="020B0604020202020204" pitchFamily="34" charset="0"/>
                <a:ea typeface="Arial" charset="0"/>
                <a:cs typeface="Arial" panose="020B0604020202020204" pitchFamily="34" charset="0"/>
              </a:rPr>
              <a:t>年馬克雷雷中心受獎人</a:t>
            </a:r>
            <a:endParaRPr lang="en-US" sz="2400" dirty="0">
              <a:solidFill>
                <a:srgbClr val="48595D"/>
              </a:solidFill>
              <a:latin typeface="Arial" panose="020B0604020202020204" pitchFamily="34" charset="0"/>
              <a:ea typeface="Arial" charset="0"/>
              <a:cs typeface="Arial" panose="020B0604020202020204" pitchFamily="34" charset="0"/>
            </a:endParaRPr>
          </a:p>
          <a:p>
            <a:endParaRPr lang="en-US" sz="2000" dirty="0">
              <a:solidFill>
                <a:srgbClr val="48595D"/>
              </a:solidFill>
              <a:latin typeface="Arial" panose="020B0604020202020204" pitchFamily="34" charset="0"/>
              <a:ea typeface="Arial" charset="0"/>
              <a:cs typeface="Arial" panose="020B0604020202020204" pitchFamily="34" charset="0"/>
            </a:endParaRPr>
          </a:p>
          <a:p>
            <a:pPr algn="ctr">
              <a:buClr>
                <a:srgbClr val="002C84"/>
              </a:buClr>
              <a:buSzPct val="60000"/>
            </a:pPr>
            <a:r>
              <a:rPr lang="zh-TW" altLang="en-US" sz="2000" b="1" dirty="0">
                <a:solidFill>
                  <a:srgbClr val="48595D"/>
                </a:solidFill>
                <a:latin typeface="Arial" panose="020B0604020202020204" pitchFamily="34" charset="0"/>
                <a:cs typeface="Arial" panose="020B0604020202020204" pitchFamily="34" charset="0"/>
              </a:rPr>
              <a:t>納基瓦萊扶青社共同創團人</a:t>
            </a:r>
            <a:endParaRPr lang="en-US" sz="2000" b="1" dirty="0">
              <a:solidFill>
                <a:srgbClr val="48595D"/>
              </a:solidFill>
              <a:latin typeface="Arial" panose="020B0604020202020204" pitchFamily="34" charset="0"/>
              <a:cs typeface="Arial" panose="020B0604020202020204" pitchFamily="34" charset="0"/>
            </a:endParaRPr>
          </a:p>
          <a:p>
            <a:pPr algn="ctr">
              <a:buClr>
                <a:srgbClr val="002C84"/>
              </a:buClr>
              <a:buSzPct val="60000"/>
            </a:pPr>
            <a:endParaRPr lang="en-US" altLang="en-US" sz="2000" dirty="0">
              <a:solidFill>
                <a:srgbClr val="58585A"/>
              </a:solidFill>
              <a:latin typeface="Arial" panose="020B0604020202020204" pitchFamily="34" charset="0"/>
              <a:cs typeface="Arial" panose="020B0604020202020204" pitchFamily="34" charset="0"/>
            </a:endParaRPr>
          </a:p>
          <a:p>
            <a:pPr algn="ctr"/>
            <a:r>
              <a:rPr lang="zh-TW" altLang="en-US" sz="2000" i="1" dirty="0">
                <a:solidFill>
                  <a:srgbClr val="48595D"/>
                </a:solidFill>
                <a:latin typeface="Arial" panose="020B0604020202020204" pitchFamily="34" charset="0"/>
                <a:cs typeface="Arial" panose="020B0604020202020204" pitchFamily="34" charset="0"/>
              </a:rPr>
              <a:t>「在收到一個瑪伊</a:t>
            </a:r>
            <a:r>
              <a:rPr lang="en-US" altLang="zh-TW" sz="2000" i="1" dirty="0">
                <a:solidFill>
                  <a:srgbClr val="48595D"/>
                </a:solidFill>
                <a:latin typeface="Arial" panose="020B0604020202020204" pitchFamily="34" charset="0"/>
                <a:cs typeface="Arial" panose="020B0604020202020204" pitchFamily="34" charset="0"/>
              </a:rPr>
              <a:t>-</a:t>
            </a:r>
            <a:r>
              <a:rPr lang="zh-TW" altLang="en-US" sz="2000" i="1" dirty="0">
                <a:solidFill>
                  <a:srgbClr val="48595D"/>
                </a:solidFill>
                <a:latin typeface="Arial" panose="020B0604020202020204" pitchFamily="34" charset="0"/>
                <a:cs typeface="Arial" panose="020B0604020202020204" pitchFamily="34" charset="0"/>
              </a:rPr>
              <a:t>瑪伊民兵組織的死亡威脅後，我逃離了剛果民主共和國。 幾乎一抵達烏干達的納基瓦萊難民營，我就看到了改善難民生活品質的機會。馬克雷雷的和平獎學金與我在納基瓦萊難民營所做的工作密切相關。當我回去時，我會知道如何根據不同社區的規範與信仰來因應不同的挑戰。」</a:t>
            </a:r>
            <a:endParaRPr lang="en-US" altLang="en-US" sz="2000" i="1" dirty="0">
              <a:solidFill>
                <a:srgbClr val="48595D"/>
              </a:solidFill>
              <a:latin typeface="Arial" panose="020B0604020202020204" pitchFamily="34" charset="0"/>
              <a:cs typeface="Arial" panose="020B0604020202020204" pitchFamily="34" charset="0"/>
            </a:endParaRPr>
          </a:p>
        </p:txBody>
      </p:sp>
      <p:pic>
        <p:nvPicPr>
          <p:cNvPr id="4" name="Picture 3" descr="A picture containing outdoor, building, person&#10;&#10;Description automatically generated">
            <a:extLst>
              <a:ext uri="{FF2B5EF4-FFF2-40B4-BE49-F238E27FC236}">
                <a16:creationId xmlns:a16="http://schemas.microsoft.com/office/drawing/2014/main" id="{B70DF0B8-87E9-4B84-BFFA-C791597C4907}"/>
              </a:ext>
            </a:extLst>
          </p:cNvPr>
          <p:cNvPicPr>
            <a:picLocks noChangeAspect="1"/>
          </p:cNvPicPr>
          <p:nvPr/>
        </p:nvPicPr>
        <p:blipFill rotWithShape="1">
          <a:blip r:embed="rId3"/>
          <a:srcRect l="28273" t="-1111" r="13691" b="1111"/>
          <a:stretch/>
        </p:blipFill>
        <p:spPr>
          <a:xfrm>
            <a:off x="6329082" y="169486"/>
            <a:ext cx="5683623" cy="6519027"/>
          </a:xfrm>
          <a:prstGeom prst="rect">
            <a:avLst/>
          </a:prstGeom>
        </p:spPr>
      </p:pic>
    </p:spTree>
    <p:extLst>
      <p:ext uri="{BB962C8B-B14F-4D97-AF65-F5344CB8AC3E}">
        <p14:creationId xmlns:p14="http://schemas.microsoft.com/office/powerpoint/2010/main" val="3003610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gs>
            <a:gs pos="50000">
              <a:srgbClr val="617E92"/>
            </a:gs>
          </a:gsLst>
          <a:lin ang="0" scaled="1"/>
          <a:tileRect/>
        </a:gradFill>
        <a:effectLst/>
      </p:bgPr>
    </p:bg>
    <p:spTree>
      <p:nvGrpSpPr>
        <p:cNvPr id="1" name=""/>
        <p:cNvGrpSpPr/>
        <p:nvPr/>
      </p:nvGrpSpPr>
      <p:grpSpPr>
        <a:xfrm>
          <a:off x="0" y="0"/>
          <a:ext cx="0" cy="0"/>
          <a:chOff x="0" y="0"/>
          <a:chExt cx="0" cy="0"/>
        </a:xfrm>
      </p:grpSpPr>
      <p:sp>
        <p:nvSpPr>
          <p:cNvPr id="8" name="Rectangle 7"/>
          <p:cNvSpPr/>
          <p:nvPr/>
        </p:nvSpPr>
        <p:spPr>
          <a:xfrm>
            <a:off x="343378" y="182881"/>
            <a:ext cx="4699578" cy="1107996"/>
          </a:xfrm>
          <a:prstGeom prst="rect">
            <a:avLst/>
          </a:prstGeom>
        </p:spPr>
        <p:txBody>
          <a:bodyPr wrap="square" lIns="0" rIns="0" anchor="b">
            <a:spAutoFit/>
          </a:bodyPr>
          <a:lstStyle/>
          <a:p>
            <a:pPr lvl="0" algn="ctr"/>
            <a:r>
              <a:rPr lang="en-US" sz="3300" dirty="0" err="1">
                <a:solidFill>
                  <a:srgbClr val="48595D"/>
                </a:solidFill>
                <a:latin typeface="Arial" panose="020B0604020202020204" pitchFamily="34" charset="0"/>
                <a:ea typeface="Arial" charset="0"/>
                <a:cs typeface="Arial" panose="020B0604020202020204" pitchFamily="34" charset="0"/>
              </a:rPr>
              <a:t>ElsaMarie</a:t>
            </a:r>
            <a:r>
              <a:rPr lang="en-US" sz="3300" dirty="0">
                <a:solidFill>
                  <a:srgbClr val="48595D"/>
                </a:solidFill>
                <a:latin typeface="Arial" panose="020B0604020202020204" pitchFamily="34" charset="0"/>
                <a:ea typeface="Arial" charset="0"/>
                <a:cs typeface="Arial" panose="020B0604020202020204" pitchFamily="34" charset="0"/>
              </a:rPr>
              <a:t> </a:t>
            </a:r>
            <a:r>
              <a:rPr lang="en-US" sz="3300" dirty="0" err="1">
                <a:solidFill>
                  <a:srgbClr val="48595D"/>
                </a:solidFill>
                <a:latin typeface="Arial" panose="020B0604020202020204" pitchFamily="34" charset="0"/>
                <a:ea typeface="Arial" charset="0"/>
                <a:cs typeface="Arial" panose="020B0604020202020204" pitchFamily="34" charset="0"/>
              </a:rPr>
              <a:t>D’Silva</a:t>
            </a:r>
            <a:r>
              <a:rPr lang="en-US" sz="3300" dirty="0">
                <a:solidFill>
                  <a:srgbClr val="48595D"/>
                </a:solidFill>
                <a:latin typeface="Arial" panose="020B0604020202020204" pitchFamily="34" charset="0"/>
                <a:ea typeface="Arial" charset="0"/>
                <a:cs typeface="Arial" panose="020B0604020202020204" pitchFamily="34" charset="0"/>
              </a:rPr>
              <a:t> </a:t>
            </a:r>
          </a:p>
          <a:p>
            <a:pPr lvl="0" algn="ctr"/>
            <a:r>
              <a:rPr lang="en-US" sz="3300" dirty="0">
                <a:solidFill>
                  <a:srgbClr val="48595D"/>
                </a:solidFill>
                <a:latin typeface="Arial" panose="020B0604020202020204" pitchFamily="34" charset="0"/>
                <a:ea typeface="Arial" charset="0"/>
                <a:cs typeface="Arial" panose="020B0604020202020204" pitchFamily="34" charset="0"/>
              </a:rPr>
              <a:t>(</a:t>
            </a:r>
            <a:r>
              <a:rPr lang="zh-TW" altLang="en-US" sz="3300" dirty="0">
                <a:solidFill>
                  <a:srgbClr val="48595D"/>
                </a:solidFill>
                <a:latin typeface="Arial" panose="020B0604020202020204" pitchFamily="34" charset="0"/>
                <a:ea typeface="Arial" charset="0"/>
                <a:cs typeface="Arial" panose="020B0604020202020204" pitchFamily="34" charset="0"/>
              </a:rPr>
              <a:t>印度</a:t>
            </a:r>
            <a:r>
              <a:rPr lang="en-US" sz="3300" dirty="0">
                <a:solidFill>
                  <a:srgbClr val="48595D"/>
                </a:solidFill>
                <a:latin typeface="Arial" panose="020B0604020202020204" pitchFamily="34" charset="0"/>
                <a:ea typeface="Arial" charset="0"/>
                <a:cs typeface="Arial" panose="020B0604020202020204" pitchFamily="34" charset="0"/>
              </a:rPr>
              <a:t>) </a:t>
            </a:r>
          </a:p>
        </p:txBody>
      </p:sp>
      <p:cxnSp>
        <p:nvCxnSpPr>
          <p:cNvPr id="10" name="Straight Connector 9"/>
          <p:cNvCxnSpPr/>
          <p:nvPr/>
        </p:nvCxnSpPr>
        <p:spPr>
          <a:xfrm>
            <a:off x="343378" y="1491366"/>
            <a:ext cx="4564524" cy="0"/>
          </a:xfrm>
          <a:prstGeom prst="line">
            <a:avLst/>
          </a:prstGeom>
          <a:ln w="28575">
            <a:solidFill>
              <a:srgbClr val="48595D"/>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F21D5D1-95EB-1348-9D78-F4D2CD8FD3E8}"/>
              </a:ext>
            </a:extLst>
          </p:cNvPr>
          <p:cNvSpPr/>
          <p:nvPr/>
        </p:nvSpPr>
        <p:spPr>
          <a:xfrm>
            <a:off x="343379" y="1915791"/>
            <a:ext cx="4844442" cy="3539430"/>
          </a:xfrm>
          <a:prstGeom prst="rect">
            <a:avLst/>
          </a:prstGeom>
        </p:spPr>
        <p:txBody>
          <a:bodyPr wrap="square">
            <a:spAutoFit/>
          </a:bodyPr>
          <a:lstStyle/>
          <a:p>
            <a:pPr algn="ctr"/>
            <a:r>
              <a:rPr lang="en-US" sz="2400" dirty="0">
                <a:solidFill>
                  <a:srgbClr val="48595D"/>
                </a:solidFill>
                <a:latin typeface="Arial" panose="020B0604020202020204" pitchFamily="34" charset="0"/>
                <a:ea typeface="Arial" charset="0"/>
                <a:cs typeface="Arial" panose="020B0604020202020204" pitchFamily="34" charset="0"/>
              </a:rPr>
              <a:t>2016</a:t>
            </a:r>
            <a:r>
              <a:rPr lang="zh-TW" altLang="en-US" sz="2400" dirty="0">
                <a:solidFill>
                  <a:srgbClr val="48595D"/>
                </a:solidFill>
                <a:latin typeface="Arial" panose="020B0604020202020204" pitchFamily="34" charset="0"/>
                <a:ea typeface="Arial" charset="0"/>
                <a:cs typeface="Arial" panose="020B0604020202020204" pitchFamily="34" charset="0"/>
              </a:rPr>
              <a:t>年朱拉隆功和平中心受獎人</a:t>
            </a:r>
            <a:endParaRPr lang="en-US" sz="2400" dirty="0">
              <a:solidFill>
                <a:srgbClr val="48595D"/>
              </a:solidFill>
              <a:latin typeface="Arial" panose="020B0604020202020204" pitchFamily="34" charset="0"/>
              <a:ea typeface="Arial" charset="0"/>
              <a:cs typeface="Arial" panose="020B0604020202020204" pitchFamily="34" charset="0"/>
            </a:endParaRPr>
          </a:p>
          <a:p>
            <a:endParaRPr lang="en-US" sz="2000" dirty="0">
              <a:solidFill>
                <a:srgbClr val="48595D"/>
              </a:solidFill>
              <a:latin typeface="Arial" panose="020B0604020202020204" pitchFamily="34" charset="0"/>
              <a:ea typeface="Arial" charset="0"/>
              <a:cs typeface="Arial" panose="020B0604020202020204" pitchFamily="34" charset="0"/>
            </a:endParaRPr>
          </a:p>
          <a:p>
            <a:pPr algn="ctr">
              <a:buClr>
                <a:srgbClr val="002C84"/>
              </a:buClr>
              <a:buSzPct val="60000"/>
            </a:pPr>
            <a:r>
              <a:rPr lang="zh-TW" altLang="en-US" sz="2000" dirty="0">
                <a:solidFill>
                  <a:srgbClr val="58585A"/>
                </a:solidFill>
                <a:latin typeface="Arial" panose="020B0604020202020204" pitchFamily="34" charset="0"/>
                <a:cs typeface="Arial" panose="020B0604020202020204" pitchFamily="34" charset="0"/>
              </a:rPr>
              <a:t>印度紅點基金會</a:t>
            </a:r>
          </a:p>
          <a:p>
            <a:pPr algn="ctr">
              <a:buClr>
                <a:srgbClr val="002C84"/>
              </a:buClr>
              <a:buSzPct val="60000"/>
            </a:pPr>
            <a:r>
              <a:rPr lang="zh-TW" altLang="en-US" sz="2000" dirty="0">
                <a:solidFill>
                  <a:srgbClr val="58585A"/>
                </a:solidFill>
                <a:latin typeface="Arial" panose="020B0604020202020204" pitchFamily="34" charset="0"/>
                <a:cs typeface="Arial" panose="020B0604020202020204" pitchFamily="34" charset="0"/>
              </a:rPr>
              <a:t>創辦人兼執行長</a:t>
            </a:r>
          </a:p>
          <a:p>
            <a:pPr algn="ctr">
              <a:buClr>
                <a:srgbClr val="002C84"/>
              </a:buClr>
              <a:buSzPct val="60000"/>
            </a:pPr>
            <a:endParaRPr lang="en-US" altLang="en-US" sz="2000" dirty="0">
              <a:solidFill>
                <a:srgbClr val="58585A"/>
              </a:solidFill>
              <a:latin typeface="Arial" panose="020B0604020202020204" pitchFamily="34" charset="0"/>
              <a:cs typeface="Arial" panose="020B0604020202020204" pitchFamily="34" charset="0"/>
            </a:endParaRPr>
          </a:p>
          <a:p>
            <a:pPr algn="ctr"/>
            <a:r>
              <a:rPr lang="zh-TW" altLang="en-US" sz="2000" i="1" dirty="0">
                <a:solidFill>
                  <a:srgbClr val="58585A"/>
                </a:solidFill>
                <a:latin typeface="Arial" panose="020B0604020202020204" pitchFamily="34" charset="0"/>
                <a:cs typeface="Arial" panose="020B0604020202020204" pitchFamily="34" charset="0"/>
              </a:rPr>
              <a:t>「扶輪和平獎學金計劃在我生命中某個我想驗證我的工作是正確的時刻出現。 我從獎學金中獲得的一些技能，包含在非暴力領域如何有更良好的溝通。我感到受到這個社團支持，可以接觸到世界上任何和平獎學金的同志。」</a:t>
            </a:r>
            <a:endParaRPr lang="en-US" altLang="en-US" sz="2000" i="1" dirty="0">
              <a:solidFill>
                <a:srgbClr val="58585A"/>
              </a:solidFill>
              <a:latin typeface="Arial" panose="020B0604020202020204" pitchFamily="34" charset="0"/>
              <a:cs typeface="Arial" panose="020B0604020202020204" pitchFamily="34" charset="0"/>
            </a:endParaRPr>
          </a:p>
        </p:txBody>
      </p:sp>
      <p:pic>
        <p:nvPicPr>
          <p:cNvPr id="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09927" y="228844"/>
            <a:ext cx="4232939" cy="6349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8585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gs>
            <a:gs pos="50000">
              <a:srgbClr val="617E92"/>
            </a:gs>
          </a:gsLst>
          <a:lin ang="0" scaled="1"/>
          <a:tileRect/>
        </a:gradFill>
        <a:effectLst/>
      </p:bgPr>
    </p:bg>
    <p:spTree>
      <p:nvGrpSpPr>
        <p:cNvPr id="1" name=""/>
        <p:cNvGrpSpPr/>
        <p:nvPr/>
      </p:nvGrpSpPr>
      <p:grpSpPr>
        <a:xfrm>
          <a:off x="0" y="0"/>
          <a:ext cx="0" cy="0"/>
          <a:chOff x="0" y="0"/>
          <a:chExt cx="0" cy="0"/>
        </a:xfrm>
      </p:grpSpPr>
      <p:sp>
        <p:nvSpPr>
          <p:cNvPr id="8" name="Rectangle 7"/>
          <p:cNvSpPr/>
          <p:nvPr/>
        </p:nvSpPr>
        <p:spPr>
          <a:xfrm>
            <a:off x="343378" y="690713"/>
            <a:ext cx="4699578" cy="600164"/>
          </a:xfrm>
          <a:prstGeom prst="rect">
            <a:avLst/>
          </a:prstGeom>
        </p:spPr>
        <p:txBody>
          <a:bodyPr wrap="square" lIns="0" rIns="0" anchor="b">
            <a:spAutoFit/>
          </a:bodyPr>
          <a:lstStyle/>
          <a:p>
            <a:pPr lvl="0"/>
            <a:r>
              <a:rPr lang="en-US" sz="3300" dirty="0">
                <a:solidFill>
                  <a:srgbClr val="48595D"/>
                </a:solidFill>
                <a:latin typeface="Arial" panose="020B0604020202020204" pitchFamily="34" charset="0"/>
                <a:ea typeface="Arial" charset="0"/>
                <a:cs typeface="Arial" panose="020B0604020202020204" pitchFamily="34" charset="0"/>
              </a:rPr>
              <a:t>Charlie Allen (</a:t>
            </a:r>
            <a:r>
              <a:rPr lang="zh-TW" altLang="en-US" sz="3300" dirty="0">
                <a:solidFill>
                  <a:srgbClr val="48595D"/>
                </a:solidFill>
                <a:latin typeface="Arial" panose="020B0604020202020204" pitchFamily="34" charset="0"/>
                <a:ea typeface="Arial" charset="0"/>
                <a:cs typeface="Arial" panose="020B0604020202020204" pitchFamily="34" charset="0"/>
              </a:rPr>
              <a:t>澳大利亞</a:t>
            </a:r>
            <a:r>
              <a:rPr lang="en-US" sz="3300" dirty="0">
                <a:solidFill>
                  <a:srgbClr val="48595D"/>
                </a:solidFill>
                <a:latin typeface="Arial" panose="020B0604020202020204" pitchFamily="34" charset="0"/>
                <a:ea typeface="Arial" charset="0"/>
                <a:cs typeface="Arial" panose="020B0604020202020204" pitchFamily="34" charset="0"/>
              </a:rPr>
              <a:t>) </a:t>
            </a:r>
          </a:p>
        </p:txBody>
      </p:sp>
      <p:cxnSp>
        <p:nvCxnSpPr>
          <p:cNvPr id="10" name="Straight Connector 9"/>
          <p:cNvCxnSpPr/>
          <p:nvPr/>
        </p:nvCxnSpPr>
        <p:spPr>
          <a:xfrm>
            <a:off x="343378" y="1491366"/>
            <a:ext cx="4564524" cy="0"/>
          </a:xfrm>
          <a:prstGeom prst="line">
            <a:avLst/>
          </a:prstGeom>
          <a:ln w="28575">
            <a:solidFill>
              <a:srgbClr val="48595D"/>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F21D5D1-95EB-1348-9D78-F4D2CD8FD3E8}"/>
              </a:ext>
            </a:extLst>
          </p:cNvPr>
          <p:cNvSpPr/>
          <p:nvPr/>
        </p:nvSpPr>
        <p:spPr>
          <a:xfrm>
            <a:off x="343379" y="1915791"/>
            <a:ext cx="4844442" cy="2616101"/>
          </a:xfrm>
          <a:prstGeom prst="rect">
            <a:avLst/>
          </a:prstGeom>
        </p:spPr>
        <p:txBody>
          <a:bodyPr wrap="square">
            <a:spAutoFit/>
          </a:bodyPr>
          <a:lstStyle/>
          <a:p>
            <a:pPr algn="ctr"/>
            <a:r>
              <a:rPr lang="en-US" altLang="zh-TW" sz="2400" dirty="0">
                <a:solidFill>
                  <a:srgbClr val="48595D"/>
                </a:solidFill>
                <a:latin typeface="Arial" panose="020B0604020202020204" pitchFamily="34" charset="0"/>
                <a:ea typeface="Arial" charset="0"/>
                <a:cs typeface="Arial" panose="020B0604020202020204" pitchFamily="34" charset="0"/>
              </a:rPr>
              <a:t>2010</a:t>
            </a:r>
            <a:r>
              <a:rPr lang="zh-TW" altLang="en-US" sz="2400" dirty="0">
                <a:solidFill>
                  <a:srgbClr val="48595D"/>
                </a:solidFill>
                <a:latin typeface="Arial" panose="020B0604020202020204" pitchFamily="34" charset="0"/>
                <a:ea typeface="Arial" charset="0"/>
                <a:cs typeface="Arial" panose="020B0604020202020204" pitchFamily="34" charset="0"/>
              </a:rPr>
              <a:t>年朱拉隆功和平中心受獎人</a:t>
            </a:r>
          </a:p>
          <a:p>
            <a:endParaRPr lang="en-US" sz="2000" dirty="0">
              <a:solidFill>
                <a:srgbClr val="48595D"/>
              </a:solidFill>
              <a:latin typeface="Arial" panose="020B0604020202020204" pitchFamily="34" charset="0"/>
              <a:ea typeface="Arial" charset="0"/>
              <a:cs typeface="Arial" panose="020B0604020202020204" pitchFamily="34" charset="0"/>
            </a:endParaRPr>
          </a:p>
          <a:p>
            <a:pPr algn="ctr">
              <a:buClr>
                <a:srgbClr val="002C84"/>
              </a:buClr>
              <a:buSzPct val="60000"/>
            </a:pPr>
            <a:r>
              <a:rPr lang="zh-TW" altLang="en-US" sz="2000" dirty="0">
                <a:solidFill>
                  <a:srgbClr val="58585A"/>
                </a:solidFill>
                <a:latin typeface="Arial" panose="020B0604020202020204" pitchFamily="34" charset="0"/>
                <a:cs typeface="Arial" panose="020B0604020202020204" pitchFamily="34" charset="0"/>
              </a:rPr>
              <a:t>澳大利亞經濟與和平研究所</a:t>
            </a:r>
          </a:p>
          <a:p>
            <a:pPr algn="ctr">
              <a:buClr>
                <a:srgbClr val="002C84"/>
              </a:buClr>
              <a:buSzPct val="60000"/>
            </a:pPr>
            <a:r>
              <a:rPr lang="zh-TW" altLang="en-US" sz="2000" dirty="0">
                <a:solidFill>
                  <a:srgbClr val="58585A"/>
                </a:solidFill>
                <a:latin typeface="Arial" panose="020B0604020202020204" pitchFamily="34" charset="0"/>
                <a:cs typeface="Arial" panose="020B0604020202020204" pitchFamily="34" charset="0"/>
              </a:rPr>
              <a:t>夥伴關係主任</a:t>
            </a:r>
          </a:p>
          <a:p>
            <a:pPr algn="ctr"/>
            <a:endParaRPr lang="en-US" altLang="en-US" sz="2000" b="1" dirty="0">
              <a:solidFill>
                <a:srgbClr val="58585A"/>
              </a:solidFill>
              <a:latin typeface="Arial" panose="020B0604020202020204" pitchFamily="34" charset="0"/>
              <a:cs typeface="Arial" panose="020B0604020202020204" pitchFamily="34" charset="0"/>
            </a:endParaRPr>
          </a:p>
          <a:p>
            <a:pPr algn="ctr"/>
            <a:r>
              <a:rPr lang="zh-TW" altLang="en-US" sz="2000" i="1" dirty="0">
                <a:solidFill>
                  <a:srgbClr val="58585A"/>
                </a:solidFill>
                <a:latin typeface="Arial" panose="020B0604020202020204" pitchFamily="34" charset="0"/>
                <a:cs typeface="Arial" panose="020B0604020202020204" pitchFamily="34" charset="0"/>
              </a:rPr>
              <a:t>「和平獎學金打開了我的思維，創造了新的途徑，提供了一套新的工具，最重要的是，開闢了一個全新的人脈和資源網絡。」</a:t>
            </a:r>
            <a:endParaRPr lang="en-US" altLang="en-US" sz="2000" i="1" dirty="0">
              <a:solidFill>
                <a:srgbClr val="58585A"/>
              </a:solidFill>
              <a:latin typeface="Arial" panose="020B0604020202020204" pitchFamily="34" charset="0"/>
              <a:cs typeface="Arial" panose="020B0604020202020204" pitchFamily="34" charset="0"/>
            </a:endParaRPr>
          </a:p>
        </p:txBody>
      </p:sp>
      <p:pic>
        <p:nvPicPr>
          <p:cNvPr id="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11481" y="291970"/>
            <a:ext cx="4215881" cy="6323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7958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gs>
            <a:gs pos="50000">
              <a:srgbClr val="617E92"/>
            </a:gs>
          </a:gsLst>
          <a:lin ang="0" scaled="1"/>
          <a:tileRect/>
        </a:gradFill>
        <a:effectLst/>
      </p:bgPr>
    </p:bg>
    <p:spTree>
      <p:nvGrpSpPr>
        <p:cNvPr id="1" name=""/>
        <p:cNvGrpSpPr/>
        <p:nvPr/>
      </p:nvGrpSpPr>
      <p:grpSpPr>
        <a:xfrm>
          <a:off x="0" y="0"/>
          <a:ext cx="0" cy="0"/>
          <a:chOff x="0" y="0"/>
          <a:chExt cx="0" cy="0"/>
        </a:xfrm>
      </p:grpSpPr>
      <p:sp>
        <p:nvSpPr>
          <p:cNvPr id="8" name="Rectangle 7"/>
          <p:cNvSpPr/>
          <p:nvPr/>
        </p:nvSpPr>
        <p:spPr>
          <a:xfrm>
            <a:off x="343378" y="671354"/>
            <a:ext cx="5519540" cy="600164"/>
          </a:xfrm>
          <a:prstGeom prst="rect">
            <a:avLst/>
          </a:prstGeom>
        </p:spPr>
        <p:txBody>
          <a:bodyPr wrap="square" lIns="0" rIns="0" anchor="b">
            <a:spAutoFit/>
          </a:bodyPr>
          <a:lstStyle/>
          <a:p>
            <a:pPr lvl="0"/>
            <a:r>
              <a:rPr lang="en-US" sz="3300" dirty="0">
                <a:solidFill>
                  <a:srgbClr val="48595D"/>
                </a:solidFill>
                <a:latin typeface="Arial" panose="020B0604020202020204" pitchFamily="34" charset="0"/>
                <a:ea typeface="Arial" charset="0"/>
                <a:cs typeface="Arial" panose="020B0604020202020204" pitchFamily="34" charset="0"/>
              </a:rPr>
              <a:t>Patience </a:t>
            </a:r>
            <a:r>
              <a:rPr lang="en-US" sz="3300" dirty="0" err="1">
                <a:solidFill>
                  <a:srgbClr val="48595D"/>
                </a:solidFill>
                <a:latin typeface="Arial" panose="020B0604020202020204" pitchFamily="34" charset="0"/>
                <a:ea typeface="Arial" charset="0"/>
                <a:cs typeface="Arial" panose="020B0604020202020204" pitchFamily="34" charset="0"/>
              </a:rPr>
              <a:t>Rusare</a:t>
            </a:r>
            <a:r>
              <a:rPr lang="en-US" sz="3300" dirty="0">
                <a:solidFill>
                  <a:srgbClr val="48595D"/>
                </a:solidFill>
                <a:latin typeface="Arial" panose="020B0604020202020204" pitchFamily="34" charset="0"/>
                <a:ea typeface="Arial" charset="0"/>
                <a:cs typeface="Arial" panose="020B0604020202020204" pitchFamily="34" charset="0"/>
              </a:rPr>
              <a:t> (</a:t>
            </a:r>
            <a:r>
              <a:rPr lang="zh-TW" altLang="en-US" sz="3300" dirty="0">
                <a:solidFill>
                  <a:srgbClr val="48595D"/>
                </a:solidFill>
                <a:latin typeface="Arial" panose="020B0604020202020204" pitchFamily="34" charset="0"/>
                <a:ea typeface="Arial" charset="0"/>
                <a:cs typeface="Arial" panose="020B0604020202020204" pitchFamily="34" charset="0"/>
              </a:rPr>
              <a:t>辛巴威</a:t>
            </a:r>
            <a:r>
              <a:rPr lang="en-US" sz="3300" dirty="0">
                <a:solidFill>
                  <a:srgbClr val="48595D"/>
                </a:solidFill>
                <a:latin typeface="Arial" panose="020B0604020202020204" pitchFamily="34" charset="0"/>
                <a:ea typeface="Arial" charset="0"/>
                <a:cs typeface="Arial" panose="020B0604020202020204" pitchFamily="34" charset="0"/>
              </a:rPr>
              <a:t>) </a:t>
            </a:r>
          </a:p>
        </p:txBody>
      </p:sp>
      <p:cxnSp>
        <p:nvCxnSpPr>
          <p:cNvPr id="10" name="Straight Connector 9"/>
          <p:cNvCxnSpPr/>
          <p:nvPr/>
        </p:nvCxnSpPr>
        <p:spPr>
          <a:xfrm>
            <a:off x="343378" y="1491366"/>
            <a:ext cx="4564524" cy="0"/>
          </a:xfrm>
          <a:prstGeom prst="line">
            <a:avLst/>
          </a:prstGeom>
          <a:ln w="28575">
            <a:solidFill>
              <a:srgbClr val="48595D"/>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F21D5D1-95EB-1348-9D78-F4D2CD8FD3E8}"/>
              </a:ext>
            </a:extLst>
          </p:cNvPr>
          <p:cNvSpPr/>
          <p:nvPr/>
        </p:nvSpPr>
        <p:spPr>
          <a:xfrm>
            <a:off x="179295" y="1931064"/>
            <a:ext cx="5683623" cy="3231654"/>
          </a:xfrm>
          <a:prstGeom prst="rect">
            <a:avLst/>
          </a:prstGeom>
        </p:spPr>
        <p:txBody>
          <a:bodyPr wrap="square">
            <a:spAutoFit/>
          </a:bodyPr>
          <a:lstStyle/>
          <a:p>
            <a:pPr algn="ctr"/>
            <a:r>
              <a:rPr lang="en-US" altLang="zh-TW" sz="2400" dirty="0">
                <a:solidFill>
                  <a:srgbClr val="48595D"/>
                </a:solidFill>
                <a:latin typeface="Arial" panose="020B0604020202020204" pitchFamily="34" charset="0"/>
                <a:ea typeface="Arial" charset="0"/>
                <a:cs typeface="Arial" panose="020B0604020202020204" pitchFamily="34" charset="0"/>
              </a:rPr>
              <a:t>2021</a:t>
            </a:r>
            <a:r>
              <a:rPr lang="zh-TW" altLang="en-US" sz="2400" dirty="0">
                <a:solidFill>
                  <a:srgbClr val="48595D"/>
                </a:solidFill>
                <a:latin typeface="Arial" panose="020B0604020202020204" pitchFamily="34" charset="0"/>
                <a:ea typeface="Arial" charset="0"/>
                <a:cs typeface="Arial" panose="020B0604020202020204" pitchFamily="34" charset="0"/>
              </a:rPr>
              <a:t>年馬克雷雷中心受獎人</a:t>
            </a:r>
          </a:p>
          <a:p>
            <a:endParaRPr lang="en-US" sz="2000" dirty="0">
              <a:solidFill>
                <a:srgbClr val="48595D"/>
              </a:solidFill>
              <a:latin typeface="Arial" panose="020B0604020202020204" pitchFamily="34" charset="0"/>
              <a:ea typeface="Arial" charset="0"/>
              <a:cs typeface="Arial" panose="020B0604020202020204" pitchFamily="34" charset="0"/>
            </a:endParaRPr>
          </a:p>
          <a:p>
            <a:pPr algn="ctr">
              <a:buClr>
                <a:srgbClr val="002C84"/>
              </a:buClr>
              <a:buSzPct val="60000"/>
            </a:pPr>
            <a:r>
              <a:rPr lang="zh-TW" altLang="en-US" sz="2000" b="1" dirty="0">
                <a:solidFill>
                  <a:srgbClr val="48595D"/>
                </a:solidFill>
                <a:latin typeface="Arial" panose="020B0604020202020204" pitchFamily="34" charset="0"/>
                <a:cs typeface="Arial" panose="020B0604020202020204" pitchFamily="34" charset="0"/>
              </a:rPr>
              <a:t>愛國者報紙</a:t>
            </a:r>
          </a:p>
          <a:p>
            <a:pPr algn="ctr">
              <a:buClr>
                <a:srgbClr val="002C84"/>
              </a:buClr>
              <a:buSzPct val="60000"/>
            </a:pPr>
            <a:r>
              <a:rPr lang="zh-TW" altLang="en-US" sz="2000" b="1" dirty="0">
                <a:solidFill>
                  <a:srgbClr val="48595D"/>
                </a:solidFill>
                <a:latin typeface="Arial" panose="020B0604020202020204" pitchFamily="34" charset="0"/>
                <a:cs typeface="Arial" panose="020B0604020202020204" pitchFamily="34" charset="0"/>
              </a:rPr>
              <a:t>資深政治記者兼編輯</a:t>
            </a:r>
          </a:p>
          <a:p>
            <a:endParaRPr lang="en-US" altLang="en-US" sz="2000" dirty="0">
              <a:solidFill>
                <a:srgbClr val="58585A"/>
              </a:solidFill>
              <a:latin typeface="Arial" panose="020B0604020202020204" pitchFamily="34" charset="0"/>
              <a:cs typeface="Arial" panose="020B0604020202020204" pitchFamily="34" charset="0"/>
            </a:endParaRPr>
          </a:p>
          <a:p>
            <a:pPr algn="ctr"/>
            <a:r>
              <a:rPr lang="zh-TW" altLang="en-US" sz="2000" dirty="0">
                <a:solidFill>
                  <a:srgbClr val="48595D"/>
                </a:solidFill>
                <a:latin typeface="Arial" panose="020B0604020202020204" pitchFamily="34" charset="0"/>
                <a:cs typeface="Arial" panose="020B0604020202020204" pitchFamily="34" charset="0"/>
              </a:rPr>
              <a:t>「在非洲最負盛名的大學，我的獎學金學友群背景多元，講師深厚的知識和專長皆屬非凡。講師不僅有博士或教授頭銜，而且帶來了非常實際的經驗，讓人能夠輕鬆掌握許多理論上促進和平的方法。」</a:t>
            </a:r>
            <a:endParaRPr lang="en-US" altLang="en-US" sz="2000" dirty="0">
              <a:solidFill>
                <a:srgbClr val="48595D"/>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B23DA58-0D82-4EA2-9AE9-789A8C7EAB6F}"/>
              </a:ext>
            </a:extLst>
          </p:cNvPr>
          <p:cNvPicPr>
            <a:picLocks noChangeAspect="1"/>
          </p:cNvPicPr>
          <p:nvPr/>
        </p:nvPicPr>
        <p:blipFill rotWithShape="1">
          <a:blip r:embed="rId3"/>
          <a:srcRect t="12279" b="8242"/>
          <a:stretch/>
        </p:blipFill>
        <p:spPr>
          <a:xfrm>
            <a:off x="6487730" y="228600"/>
            <a:ext cx="5360892" cy="6400798"/>
          </a:xfrm>
          <a:prstGeom prst="rect">
            <a:avLst/>
          </a:prstGeom>
        </p:spPr>
      </p:pic>
    </p:spTree>
    <p:extLst>
      <p:ext uri="{BB962C8B-B14F-4D97-AF65-F5344CB8AC3E}">
        <p14:creationId xmlns:p14="http://schemas.microsoft.com/office/powerpoint/2010/main" val="2658083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8595D"/>
        </a:solidFill>
        <a:effectLst/>
      </p:bgPr>
    </p:bg>
    <p:spTree>
      <p:nvGrpSpPr>
        <p:cNvPr id="1" name=""/>
        <p:cNvGrpSpPr/>
        <p:nvPr/>
      </p:nvGrpSpPr>
      <p:grpSpPr>
        <a:xfrm>
          <a:off x="0" y="0"/>
          <a:ext cx="0" cy="0"/>
          <a:chOff x="0" y="0"/>
          <a:chExt cx="0" cy="0"/>
        </a:xfrm>
      </p:grpSpPr>
      <p:sp>
        <p:nvSpPr>
          <p:cNvPr id="19" name="Rectangle 18"/>
          <p:cNvSpPr/>
          <p:nvPr/>
        </p:nvSpPr>
        <p:spPr>
          <a:xfrm>
            <a:off x="6935170" y="1802964"/>
            <a:ext cx="4952030" cy="2246769"/>
          </a:xfrm>
          <a:prstGeom prst="rect">
            <a:avLst/>
          </a:prstGeom>
        </p:spPr>
        <p:txBody>
          <a:bodyPr wrap="square" lIns="0" anchor="t">
            <a:spAutoFit/>
          </a:bodyPr>
          <a:lstStyle/>
          <a:p>
            <a:pPr>
              <a:spcAft>
                <a:spcPts val="225"/>
              </a:spcAft>
              <a:defRPr/>
            </a:pPr>
            <a:r>
              <a:rPr lang="zh-TW" altLang="en-US" sz="2800" dirty="0">
                <a:solidFill>
                  <a:schemeClr val="bg1"/>
                </a:solidFill>
                <a:latin typeface="Arial" panose="020B0604020202020204" pitchFamily="34" charset="0"/>
                <a:cs typeface="Arial" panose="020B0604020202020204" pitchFamily="34" charset="0"/>
              </a:rPr>
              <a:t>扶輪和平中心</a:t>
            </a:r>
            <a:r>
              <a:rPr lang="en-US" altLang="zh-TW" sz="2800" dirty="0">
                <a:solidFill>
                  <a:schemeClr val="bg1"/>
                </a:solidFill>
                <a:latin typeface="Arial" panose="020B0604020202020204" pitchFamily="34" charset="0"/>
                <a:cs typeface="Arial" panose="020B0604020202020204" pitchFamily="34" charset="0"/>
              </a:rPr>
              <a:t>(</a:t>
            </a:r>
            <a:r>
              <a:rPr lang="en-US" altLang="en-US" sz="2800" dirty="0">
                <a:solidFill>
                  <a:schemeClr val="bg1"/>
                </a:solidFill>
                <a:latin typeface="Arial" panose="020B0604020202020204" pitchFamily="34" charset="0"/>
                <a:cs typeface="Arial" panose="020B0604020202020204" pitchFamily="34" charset="0"/>
              </a:rPr>
              <a:t>Rotary Peace Centers</a:t>
            </a:r>
            <a:r>
              <a:rPr lang="en-US" altLang="zh-TW" sz="2800" dirty="0">
                <a:solidFill>
                  <a:schemeClr val="bg1"/>
                </a:solidFill>
                <a:latin typeface="Arial" panose="020B0604020202020204" pitchFamily="34" charset="0"/>
                <a:cs typeface="Arial" panose="020B0604020202020204" pitchFamily="34" charset="0"/>
              </a:rPr>
              <a:t>)</a:t>
            </a:r>
            <a:r>
              <a:rPr lang="en-US" altLang="en-US" sz="2800" dirty="0">
                <a:solidFill>
                  <a:schemeClr val="bg1"/>
                </a:solidFill>
                <a:latin typeface="Arial" panose="020B0604020202020204" pitchFamily="34" charset="0"/>
                <a:cs typeface="Arial" panose="020B0604020202020204" pitchFamily="34" charset="0"/>
              </a:rPr>
              <a:t> </a:t>
            </a:r>
            <a:r>
              <a:rPr lang="zh-TW" altLang="en-US" sz="2800" dirty="0">
                <a:solidFill>
                  <a:schemeClr val="bg1"/>
                </a:solidFill>
                <a:latin typeface="Arial" panose="020B0604020202020204" pitchFamily="34" charset="0"/>
                <a:cs typeface="Arial" panose="020B0604020202020204" pitchFamily="34" charset="0"/>
              </a:rPr>
              <a:t>計畫打造一個永續和平的願景 </a:t>
            </a:r>
            <a:r>
              <a:rPr lang="en-US" altLang="en-US" sz="2800" dirty="0">
                <a:solidFill>
                  <a:schemeClr val="bg1"/>
                </a:solidFill>
                <a:latin typeface="Arial" panose="020B0604020202020204" pitchFamily="34" charset="0"/>
                <a:cs typeface="Arial" panose="020B0604020202020204" pitchFamily="34" charset="0"/>
              </a:rPr>
              <a:t>—</a:t>
            </a:r>
            <a:r>
              <a:rPr lang="zh-TW" altLang="en-US" sz="2800" dirty="0">
                <a:solidFill>
                  <a:schemeClr val="bg1"/>
                </a:solidFill>
                <a:latin typeface="Arial" panose="020B0604020202020204" pitchFamily="34" charset="0"/>
                <a:cs typeface="Arial" panose="020B0604020202020204" pitchFamily="34" charset="0"/>
              </a:rPr>
              <a:t> 包含一個由致力於預防與解決全球衝突的和平促進人士與社區領袖組成的網絡。</a:t>
            </a:r>
            <a:endParaRPr lang="en-US" altLang="en-US" sz="2800"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b="-952"/>
          <a:stretch/>
        </p:blipFill>
        <p:spPr>
          <a:xfrm>
            <a:off x="-1" y="0"/>
            <a:ext cx="6214189" cy="6923314"/>
          </a:xfrm>
          <a:prstGeom prst="rect">
            <a:avLst/>
          </a:prstGeom>
        </p:spPr>
      </p:pic>
    </p:spTree>
    <p:extLst>
      <p:ext uri="{BB962C8B-B14F-4D97-AF65-F5344CB8AC3E}">
        <p14:creationId xmlns:p14="http://schemas.microsoft.com/office/powerpoint/2010/main" val="1510171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gs>
            <a:gs pos="50000">
              <a:srgbClr val="617E92"/>
            </a:gs>
          </a:gsLst>
          <a:lin ang="0" scaled="1"/>
          <a:tileRect/>
        </a:gradFill>
        <a:effectLst/>
      </p:bgPr>
    </p:bg>
    <p:spTree>
      <p:nvGrpSpPr>
        <p:cNvPr id="1" name=""/>
        <p:cNvGrpSpPr/>
        <p:nvPr/>
      </p:nvGrpSpPr>
      <p:grpSpPr>
        <a:xfrm>
          <a:off x="0" y="0"/>
          <a:ext cx="0" cy="0"/>
          <a:chOff x="0" y="0"/>
          <a:chExt cx="0" cy="0"/>
        </a:xfrm>
      </p:grpSpPr>
      <p:sp>
        <p:nvSpPr>
          <p:cNvPr id="8" name="Rectangle 7"/>
          <p:cNvSpPr/>
          <p:nvPr/>
        </p:nvSpPr>
        <p:spPr>
          <a:xfrm>
            <a:off x="343378" y="182881"/>
            <a:ext cx="5143022" cy="1107996"/>
          </a:xfrm>
          <a:prstGeom prst="rect">
            <a:avLst/>
          </a:prstGeom>
        </p:spPr>
        <p:txBody>
          <a:bodyPr wrap="square" lIns="0" rIns="0" anchor="b">
            <a:spAutoFit/>
          </a:bodyPr>
          <a:lstStyle/>
          <a:p>
            <a:pPr lvl="0" algn="ctr"/>
            <a:r>
              <a:rPr lang="en-US" sz="3300" dirty="0" err="1">
                <a:solidFill>
                  <a:srgbClr val="48595D"/>
                </a:solidFill>
                <a:latin typeface="Arial" panose="020B0604020202020204" pitchFamily="34" charset="0"/>
                <a:ea typeface="Arial" charset="0"/>
                <a:cs typeface="Arial" panose="020B0604020202020204" pitchFamily="34" charset="0"/>
              </a:rPr>
              <a:t>Abdikheir</a:t>
            </a:r>
            <a:r>
              <a:rPr lang="en-US" sz="3300" dirty="0">
                <a:solidFill>
                  <a:srgbClr val="48595D"/>
                </a:solidFill>
                <a:latin typeface="Arial" panose="020B0604020202020204" pitchFamily="34" charset="0"/>
                <a:ea typeface="Arial" charset="0"/>
                <a:cs typeface="Arial" panose="020B0604020202020204" pitchFamily="34" charset="0"/>
              </a:rPr>
              <a:t> Ahmed </a:t>
            </a:r>
          </a:p>
          <a:p>
            <a:pPr lvl="0" algn="ctr"/>
            <a:r>
              <a:rPr lang="en-US" sz="3300" dirty="0">
                <a:solidFill>
                  <a:srgbClr val="48595D"/>
                </a:solidFill>
                <a:latin typeface="Arial" panose="020B0604020202020204" pitchFamily="34" charset="0"/>
                <a:ea typeface="Arial" charset="0"/>
                <a:cs typeface="Arial" panose="020B0604020202020204" pitchFamily="34" charset="0"/>
              </a:rPr>
              <a:t>(</a:t>
            </a:r>
            <a:r>
              <a:rPr lang="zh-TW" altLang="en-US" sz="3300" dirty="0">
                <a:solidFill>
                  <a:srgbClr val="48595D"/>
                </a:solidFill>
                <a:latin typeface="Arial" panose="020B0604020202020204" pitchFamily="34" charset="0"/>
                <a:ea typeface="Arial" charset="0"/>
                <a:cs typeface="Arial" panose="020B0604020202020204" pitchFamily="34" charset="0"/>
              </a:rPr>
              <a:t>索馬利亞</a:t>
            </a:r>
            <a:r>
              <a:rPr lang="en-US" sz="3300" dirty="0">
                <a:solidFill>
                  <a:srgbClr val="48595D"/>
                </a:solidFill>
                <a:latin typeface="Arial" panose="020B0604020202020204" pitchFamily="34" charset="0"/>
                <a:ea typeface="Arial" charset="0"/>
                <a:cs typeface="Arial" panose="020B0604020202020204" pitchFamily="34" charset="0"/>
              </a:rPr>
              <a:t>) </a:t>
            </a:r>
          </a:p>
        </p:txBody>
      </p:sp>
      <p:cxnSp>
        <p:nvCxnSpPr>
          <p:cNvPr id="10" name="Straight Connector 9"/>
          <p:cNvCxnSpPr/>
          <p:nvPr/>
        </p:nvCxnSpPr>
        <p:spPr>
          <a:xfrm>
            <a:off x="343378" y="1491366"/>
            <a:ext cx="5143022" cy="0"/>
          </a:xfrm>
          <a:prstGeom prst="line">
            <a:avLst/>
          </a:prstGeom>
          <a:ln w="28575">
            <a:solidFill>
              <a:srgbClr val="48595D"/>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F21D5D1-95EB-1348-9D78-F4D2CD8FD3E8}"/>
              </a:ext>
            </a:extLst>
          </p:cNvPr>
          <p:cNvSpPr/>
          <p:nvPr/>
        </p:nvSpPr>
        <p:spPr>
          <a:xfrm>
            <a:off x="343379" y="1915791"/>
            <a:ext cx="4844442" cy="2923877"/>
          </a:xfrm>
          <a:prstGeom prst="rect">
            <a:avLst/>
          </a:prstGeom>
        </p:spPr>
        <p:txBody>
          <a:bodyPr wrap="square">
            <a:spAutoFit/>
          </a:bodyPr>
          <a:lstStyle/>
          <a:p>
            <a:pPr algn="ctr"/>
            <a:r>
              <a:rPr lang="en-US" sz="2400" dirty="0">
                <a:solidFill>
                  <a:srgbClr val="48595D"/>
                </a:solidFill>
                <a:latin typeface="Arial" panose="020B0604020202020204" pitchFamily="34" charset="0"/>
                <a:ea typeface="Arial" charset="0"/>
                <a:cs typeface="Arial" panose="020B0604020202020204" pitchFamily="34" charset="0"/>
              </a:rPr>
              <a:t>2011-12</a:t>
            </a:r>
            <a:r>
              <a:rPr lang="zh-TW" altLang="en-US" sz="2400" dirty="0">
                <a:solidFill>
                  <a:srgbClr val="48595D"/>
                </a:solidFill>
                <a:latin typeface="Arial" panose="020B0604020202020204" pitchFamily="34" charset="0"/>
                <a:ea typeface="Arial" charset="0"/>
                <a:cs typeface="Arial" panose="020B0604020202020204" pitchFamily="34" charset="0"/>
              </a:rPr>
              <a:t>昆士蘭和平中心受獎人</a:t>
            </a:r>
            <a:endParaRPr lang="en-US" sz="2400" dirty="0">
              <a:solidFill>
                <a:srgbClr val="48595D"/>
              </a:solidFill>
              <a:latin typeface="Arial" panose="020B0604020202020204" pitchFamily="34" charset="0"/>
              <a:ea typeface="Arial" charset="0"/>
              <a:cs typeface="Arial" panose="020B0604020202020204" pitchFamily="34" charset="0"/>
            </a:endParaRPr>
          </a:p>
          <a:p>
            <a:endParaRPr lang="en-US" sz="2000" dirty="0">
              <a:solidFill>
                <a:srgbClr val="48595D"/>
              </a:solidFill>
              <a:latin typeface="Arial" panose="020B0604020202020204" pitchFamily="34" charset="0"/>
              <a:ea typeface="Arial" charset="0"/>
              <a:cs typeface="Arial" panose="020B0604020202020204" pitchFamily="34" charset="0"/>
            </a:endParaRPr>
          </a:p>
          <a:p>
            <a:pPr algn="ctr">
              <a:buClr>
                <a:srgbClr val="002C84"/>
              </a:buClr>
              <a:buSzPct val="60000"/>
            </a:pPr>
            <a:r>
              <a:rPr lang="zh-TW" altLang="en-US" sz="2000" dirty="0">
                <a:solidFill>
                  <a:srgbClr val="58585A"/>
                </a:solidFill>
                <a:latin typeface="Arial" panose="020B0604020202020204" pitchFamily="34" charset="0"/>
                <a:cs typeface="Arial" panose="020B0604020202020204" pitchFamily="34" charset="0"/>
              </a:rPr>
              <a:t>加拿大</a:t>
            </a:r>
            <a:endParaRPr lang="en-US" altLang="zh-TW" sz="2000" dirty="0">
              <a:solidFill>
                <a:srgbClr val="58585A"/>
              </a:solidFill>
              <a:latin typeface="Arial" panose="020B0604020202020204" pitchFamily="34" charset="0"/>
              <a:cs typeface="Arial" panose="020B0604020202020204" pitchFamily="34" charset="0"/>
            </a:endParaRPr>
          </a:p>
          <a:p>
            <a:pPr algn="ctr">
              <a:buClr>
                <a:srgbClr val="002C84"/>
              </a:buClr>
              <a:buSzPct val="60000"/>
            </a:pPr>
            <a:r>
              <a:rPr lang="zh-TW" altLang="en-US" sz="2000" dirty="0">
                <a:solidFill>
                  <a:srgbClr val="58585A"/>
                </a:solidFill>
                <a:latin typeface="Arial" panose="020B0604020202020204" pitchFamily="34" charset="0"/>
                <a:cs typeface="Arial" panose="020B0604020202020204" pitchFamily="34" charset="0"/>
              </a:rPr>
              <a:t>移民夥伴主任</a:t>
            </a:r>
            <a:endParaRPr lang="en-US" altLang="en-US" sz="2000" b="1" dirty="0">
              <a:solidFill>
                <a:srgbClr val="58585A"/>
              </a:solidFill>
              <a:latin typeface="Arial" panose="020B0604020202020204" pitchFamily="34" charset="0"/>
              <a:cs typeface="Arial" panose="020B0604020202020204" pitchFamily="34" charset="0"/>
            </a:endParaRPr>
          </a:p>
          <a:p>
            <a:pPr algn="ctr"/>
            <a:endParaRPr lang="en-US" altLang="en-US" sz="2000" b="1" dirty="0">
              <a:solidFill>
                <a:srgbClr val="58585A"/>
              </a:solidFill>
              <a:latin typeface="Arial" panose="020B0604020202020204" pitchFamily="34" charset="0"/>
              <a:cs typeface="Arial" panose="020B0604020202020204" pitchFamily="34" charset="0"/>
            </a:endParaRPr>
          </a:p>
          <a:p>
            <a:pPr algn="ctr"/>
            <a:r>
              <a:rPr lang="zh-TW" altLang="en-US" sz="2000" i="1" dirty="0">
                <a:solidFill>
                  <a:srgbClr val="58585A"/>
                </a:solidFill>
                <a:latin typeface="Arial" panose="020B0604020202020204" pitchFamily="34" charset="0"/>
                <a:cs typeface="Arial" panose="020B0604020202020204" pitchFamily="34" charset="0"/>
              </a:rPr>
              <a:t>「我們是一個和平獎學金學友的大家庭； 我們把自己視為社區中的改革推動者。 要成為改革推動者，您需要能夠影響社會並使自己處於決策圈中。」</a:t>
            </a:r>
            <a:endParaRPr lang="en-US" altLang="en-US" sz="2000" i="1" dirty="0">
              <a:solidFill>
                <a:srgbClr val="58585A"/>
              </a:solidFill>
              <a:latin typeface="Arial" panose="020B0604020202020204" pitchFamily="34" charset="0"/>
              <a:cs typeface="Arial" panose="020B0604020202020204" pitchFamily="34" charset="0"/>
            </a:endParaRPr>
          </a:p>
        </p:txBody>
      </p:sp>
      <p:pic>
        <p:nvPicPr>
          <p:cNvPr id="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92820" y="216547"/>
            <a:ext cx="4309187" cy="6463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9382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rgbClr val="2D5596"/>
            </a:gs>
            <a:gs pos="50000">
              <a:schemeClr val="bg1"/>
            </a:gs>
          </a:gsLst>
          <a:lin ang="0" scaled="1"/>
          <a:tileRect/>
        </a:gradFill>
        <a:effectLst/>
      </p:bgPr>
    </p:bg>
    <p:spTree>
      <p:nvGrpSpPr>
        <p:cNvPr id="1" name=""/>
        <p:cNvGrpSpPr/>
        <p:nvPr/>
      </p:nvGrpSpPr>
      <p:grpSpPr>
        <a:xfrm>
          <a:off x="0" y="0"/>
          <a:ext cx="0" cy="0"/>
          <a:chOff x="0" y="0"/>
          <a:chExt cx="0" cy="0"/>
        </a:xfrm>
      </p:grpSpPr>
      <p:sp>
        <p:nvSpPr>
          <p:cNvPr id="6" name="TextBox 5"/>
          <p:cNvSpPr txBox="1"/>
          <p:nvPr/>
        </p:nvSpPr>
        <p:spPr>
          <a:xfrm>
            <a:off x="6636590" y="242596"/>
            <a:ext cx="5266172" cy="6858000"/>
          </a:xfrm>
          <a:prstGeom prst="rect">
            <a:avLst/>
          </a:prstGeom>
          <a:noFill/>
        </p:spPr>
        <p:txBody>
          <a:bodyPr wrap="square" lIns="0" tIns="0" rIns="0" bIns="0" rtlCol="0" anchor="ctr">
            <a:noAutofit/>
          </a:bodyPr>
          <a:lstStyle/>
          <a:p>
            <a:endParaRPr lang="en-US" sz="2000">
              <a:solidFill>
                <a:srgbClr val="617E92"/>
              </a:solidFill>
              <a:latin typeface="Arial" panose="020B0604020202020204" pitchFamily="34" charset="0"/>
              <a:ea typeface="Arial" charset="0"/>
              <a:cs typeface="Arial" panose="020B0604020202020204" pitchFamily="34" charset="0"/>
            </a:endParaRPr>
          </a:p>
          <a:p>
            <a:endParaRPr lang="en-US" sz="2000">
              <a:solidFill>
                <a:schemeClr val="bg2">
                  <a:lumMod val="10000"/>
                </a:schemeClr>
              </a:solidFill>
              <a:latin typeface="Georgia" panose="02040502050405020303" pitchFamily="18" charset="0"/>
            </a:endParaRPr>
          </a:p>
        </p:txBody>
      </p:sp>
      <p:sp>
        <p:nvSpPr>
          <p:cNvPr id="16" name="Rectangle 15"/>
          <p:cNvSpPr/>
          <p:nvPr/>
        </p:nvSpPr>
        <p:spPr>
          <a:xfrm>
            <a:off x="475049" y="913002"/>
            <a:ext cx="3692610" cy="605487"/>
          </a:xfrm>
          <a:prstGeom prst="rect">
            <a:avLst/>
          </a:prstGeom>
        </p:spPr>
        <p:txBody>
          <a:bodyPr wrap="square" lIns="0" rIns="0" anchor="b">
            <a:spAutoFit/>
          </a:bodyPr>
          <a:lstStyle/>
          <a:p>
            <a:pPr lvl="0">
              <a:lnSpc>
                <a:spcPts val="4000"/>
              </a:lnSpc>
            </a:pPr>
            <a:r>
              <a:rPr lang="zh-TW" altLang="en-US" sz="4400" b="1" dirty="0">
                <a:solidFill>
                  <a:srgbClr val="FFFFFF"/>
                </a:solidFill>
                <a:latin typeface="Arial" panose="020B0604020202020204" pitchFamily="34" charset="0"/>
                <a:ea typeface="Arial" charset="0"/>
                <a:cs typeface="Arial" panose="020B0604020202020204" pitchFamily="34" charset="0"/>
              </a:rPr>
              <a:t>如何申請</a:t>
            </a:r>
            <a:endParaRPr lang="en-US" sz="4400" b="1" dirty="0">
              <a:solidFill>
                <a:srgbClr val="FFFFFF"/>
              </a:solidFill>
              <a:latin typeface="Arial" panose="020B0604020202020204" pitchFamily="34" charset="0"/>
              <a:ea typeface="Arial" charset="0"/>
              <a:cs typeface="Arial" panose="020B0604020202020204" pitchFamily="34" charset="0"/>
            </a:endParaRPr>
          </a:p>
        </p:txBody>
      </p:sp>
      <p:cxnSp>
        <p:nvCxnSpPr>
          <p:cNvPr id="18" name="Straight Connector 17"/>
          <p:cNvCxnSpPr/>
          <p:nvPr/>
        </p:nvCxnSpPr>
        <p:spPr>
          <a:xfrm>
            <a:off x="475049" y="1779970"/>
            <a:ext cx="407243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EA1D4AB-21CE-408D-888E-D053AEB5894F}"/>
              </a:ext>
            </a:extLst>
          </p:cNvPr>
          <p:cNvSpPr txBox="1"/>
          <p:nvPr/>
        </p:nvSpPr>
        <p:spPr>
          <a:xfrm>
            <a:off x="6221506" y="382386"/>
            <a:ext cx="5681256" cy="7157481"/>
          </a:xfrm>
          <a:prstGeom prst="rect">
            <a:avLst/>
          </a:prstGeom>
          <a:noFill/>
        </p:spPr>
        <p:txBody>
          <a:bodyPr wrap="square" lIns="0" tIns="0" rIns="0" bIns="0" rtlCol="0" anchor="ctr">
            <a:noAutofit/>
          </a:bodyPr>
          <a:lstStyle/>
          <a:p>
            <a:pPr marL="342900" indent="-342900">
              <a:buFont typeface="Arial" panose="020B0604020202020204" pitchFamily="34" charset="0"/>
              <a:buChar char="•"/>
            </a:pPr>
            <a:r>
              <a:rPr lang="zh-TW" altLang="en-US" sz="2000" dirty="0">
                <a:solidFill>
                  <a:srgbClr val="060606"/>
                </a:solidFill>
                <a:latin typeface="Arial"/>
                <a:cs typeface="Arial"/>
              </a:rPr>
              <a:t>探訪</a:t>
            </a:r>
            <a:r>
              <a:rPr kumimoji="0" lang="en-US" altLang="en-US" sz="2000" b="0" i="0" u="none" strike="noStrike" kern="1200" cap="none" spc="0" normalizeH="0" baseline="0" noProof="0" dirty="0">
                <a:ln>
                  <a:noFill/>
                </a:ln>
                <a:solidFill>
                  <a:srgbClr val="060606"/>
                </a:solidFill>
                <a:effectLst/>
                <a:uLnTx/>
                <a:uFillTx/>
                <a:latin typeface="Arial"/>
                <a:ea typeface="+mn-ea"/>
                <a:cs typeface="Arial"/>
                <a:hlinkClick r:id="rId3"/>
              </a:rPr>
              <a:t>rotary.org/peace-fellowships </a:t>
            </a:r>
            <a:r>
              <a:rPr lang="zh-TW" altLang="en-US" sz="2000" dirty="0">
                <a:solidFill>
                  <a:srgbClr val="060606"/>
                </a:solidFill>
                <a:latin typeface="Arial"/>
                <a:cs typeface="Arial"/>
              </a:rPr>
              <a:t>，看看資格規定及限制。</a:t>
            </a:r>
          </a:p>
          <a:p>
            <a:pPr marL="342900" indent="-342900">
              <a:buFont typeface="Arial" panose="020B0604020202020204" pitchFamily="34" charset="0"/>
              <a:buChar char="•"/>
            </a:pPr>
            <a:r>
              <a:rPr lang="zh-TW" altLang="en-US" sz="2000" dirty="0">
                <a:solidFill>
                  <a:srgbClr val="060606"/>
                </a:solidFill>
                <a:latin typeface="Arial"/>
                <a:cs typeface="Arial"/>
              </a:rPr>
              <a:t>申請資訊在</a:t>
            </a:r>
            <a:r>
              <a:rPr lang="en-US" altLang="zh-TW" sz="2000" dirty="0">
                <a:solidFill>
                  <a:srgbClr val="060606"/>
                </a:solidFill>
                <a:latin typeface="Arial"/>
                <a:cs typeface="Arial"/>
              </a:rPr>
              <a:t>2</a:t>
            </a:r>
            <a:r>
              <a:rPr lang="zh-TW" altLang="en-US" sz="2000" dirty="0">
                <a:solidFill>
                  <a:srgbClr val="060606"/>
                </a:solidFill>
                <a:latin typeface="Arial"/>
                <a:cs typeface="Arial"/>
              </a:rPr>
              <a:t>月間即可備查。</a:t>
            </a:r>
            <a:endParaRPr lang="en-US" altLang="zh-TW" sz="2000" dirty="0">
              <a:solidFill>
                <a:srgbClr val="060606"/>
              </a:solidFill>
              <a:latin typeface="Arial"/>
              <a:cs typeface="Arial"/>
            </a:endParaRPr>
          </a:p>
          <a:p>
            <a:pPr marL="342900" indent="-342900">
              <a:buFont typeface="Arial" panose="020B0604020202020204" pitchFamily="34" charset="0"/>
              <a:buChar char="•"/>
            </a:pPr>
            <a:endParaRPr lang="zh-TW" altLang="en-US" sz="2000" dirty="0">
              <a:solidFill>
                <a:srgbClr val="060606"/>
              </a:solidFill>
              <a:latin typeface="Arial"/>
              <a:cs typeface="Arial"/>
            </a:endParaRPr>
          </a:p>
          <a:p>
            <a:pPr marL="342900" indent="-342900">
              <a:buFont typeface="Arial" panose="020B0604020202020204" pitchFamily="34" charset="0"/>
              <a:buChar char="•"/>
            </a:pPr>
            <a:r>
              <a:rPr lang="zh-TW" altLang="en-US" sz="2000" dirty="0">
                <a:solidFill>
                  <a:srgbClr val="060606"/>
                </a:solidFill>
                <a:latin typeface="Arial"/>
                <a:cs typeface="Arial"/>
              </a:rPr>
              <a:t>徹底研究每個扶輪和平中心的課程與計畫。準備好排定前</a:t>
            </a:r>
            <a:r>
              <a:rPr lang="en-US" altLang="zh-TW" sz="2000" dirty="0">
                <a:solidFill>
                  <a:srgbClr val="060606"/>
                </a:solidFill>
                <a:latin typeface="Arial"/>
                <a:cs typeface="Arial"/>
              </a:rPr>
              <a:t>2</a:t>
            </a:r>
            <a:r>
              <a:rPr lang="zh-TW" altLang="en-US" sz="2000" dirty="0">
                <a:solidFill>
                  <a:srgbClr val="060606"/>
                </a:solidFill>
                <a:latin typeface="Arial"/>
                <a:cs typeface="Arial"/>
              </a:rPr>
              <a:t>志願的碩士課程和平中心，或選擇一個</a:t>
            </a:r>
            <a:r>
              <a:rPr lang="en-US" altLang="zh-TW" sz="2000" dirty="0">
                <a:solidFill>
                  <a:srgbClr val="060606"/>
                </a:solidFill>
                <a:latin typeface="Arial"/>
                <a:cs typeface="Arial"/>
              </a:rPr>
              <a:t>(</a:t>
            </a:r>
            <a:r>
              <a:rPr lang="zh-TW" altLang="en-US" sz="2000" dirty="0">
                <a:solidFill>
                  <a:srgbClr val="060606"/>
                </a:solidFill>
                <a:latin typeface="Arial"/>
                <a:cs typeface="Arial"/>
              </a:rPr>
              <a:t>或選擇兩個，若符合資格的話</a:t>
            </a:r>
            <a:r>
              <a:rPr lang="en-US" altLang="zh-TW" sz="2000" dirty="0">
                <a:solidFill>
                  <a:srgbClr val="060606"/>
                </a:solidFill>
                <a:latin typeface="Arial"/>
                <a:cs typeface="Arial"/>
              </a:rPr>
              <a:t>)</a:t>
            </a:r>
            <a:r>
              <a:rPr lang="zh-TW" altLang="en-US" sz="2000" dirty="0">
                <a:solidFill>
                  <a:srgbClr val="060606"/>
                </a:solidFill>
                <a:latin typeface="Arial"/>
                <a:cs typeface="Arial"/>
              </a:rPr>
              <a:t>證書課程和平中心。</a:t>
            </a:r>
            <a:endParaRPr lang="en-US" altLang="zh-TW" sz="2000" dirty="0">
              <a:solidFill>
                <a:srgbClr val="060606"/>
              </a:solidFill>
              <a:latin typeface="Arial"/>
              <a:cs typeface="Arial"/>
            </a:endParaRPr>
          </a:p>
          <a:p>
            <a:pPr marL="342900" indent="-342900">
              <a:buFont typeface="Arial" panose="020B0604020202020204" pitchFamily="34" charset="0"/>
              <a:buChar char="•"/>
            </a:pPr>
            <a:endParaRPr lang="zh-TW" altLang="en-US" sz="2000" dirty="0">
              <a:solidFill>
                <a:srgbClr val="060606"/>
              </a:solidFill>
              <a:latin typeface="Arial"/>
              <a:cs typeface="Arial"/>
            </a:endParaRPr>
          </a:p>
          <a:p>
            <a:pPr marL="342900" indent="-342900">
              <a:buFont typeface="Arial" panose="020B0604020202020204" pitchFamily="34" charset="0"/>
              <a:buChar char="•"/>
            </a:pPr>
            <a:r>
              <a:rPr lang="zh-TW" altLang="en-US" sz="2000" dirty="0">
                <a:solidFill>
                  <a:srgbClr val="060606"/>
                </a:solidFill>
                <a:latin typeface="Arial"/>
                <a:cs typeface="Arial"/>
              </a:rPr>
              <a:t>利用扶輪社查址器</a:t>
            </a:r>
            <a:r>
              <a:rPr kumimoji="0" lang="en-US" altLang="en-US" sz="2000" b="0" i="0" u="none" strike="noStrike" kern="1200" cap="none" spc="0" normalizeH="0" baseline="0" noProof="0" dirty="0">
                <a:ln>
                  <a:noFill/>
                </a:ln>
                <a:solidFill>
                  <a:srgbClr val="060606"/>
                </a:solidFill>
                <a:effectLst/>
                <a:uLnTx/>
                <a:uFillTx/>
                <a:latin typeface="Arial"/>
                <a:ea typeface="+mn-ea"/>
                <a:cs typeface="Arial"/>
                <a:hlinkClick r:id="rId4"/>
              </a:rPr>
              <a:t>Club Finder</a:t>
            </a:r>
            <a:r>
              <a:rPr lang="zh-TW" altLang="en-US" sz="2000" dirty="0">
                <a:solidFill>
                  <a:srgbClr val="060606"/>
                </a:solidFill>
                <a:latin typeface="Arial"/>
                <a:cs typeface="Arial"/>
              </a:rPr>
              <a:t>找出附近的扶輪社並參與扶輪。</a:t>
            </a:r>
            <a:endParaRPr lang="en-US" altLang="zh-TW" sz="2000" dirty="0">
              <a:solidFill>
                <a:srgbClr val="060606"/>
              </a:solidFill>
              <a:latin typeface="Arial"/>
              <a:cs typeface="Arial"/>
            </a:endParaRPr>
          </a:p>
          <a:p>
            <a:pPr marL="342900" indent="-342900">
              <a:buFont typeface="Arial" panose="020B0604020202020204" pitchFamily="34" charset="0"/>
              <a:buChar char="•"/>
            </a:pPr>
            <a:endParaRPr lang="zh-TW" altLang="en-US" sz="2000" dirty="0">
              <a:solidFill>
                <a:srgbClr val="060606"/>
              </a:solidFill>
              <a:latin typeface="Arial"/>
              <a:cs typeface="Arial"/>
            </a:endParaRPr>
          </a:p>
          <a:p>
            <a:pPr marL="342900" indent="-342900">
              <a:buFont typeface="Arial" panose="020B0604020202020204" pitchFamily="34" charset="0"/>
              <a:buChar char="•"/>
            </a:pPr>
            <a:r>
              <a:rPr lang="zh-TW" altLang="en-US" sz="2000" dirty="0">
                <a:solidFill>
                  <a:srgbClr val="060606"/>
                </a:solidFill>
                <a:latin typeface="Arial"/>
                <a:cs typeface="Arial"/>
              </a:rPr>
              <a:t>候選人在</a:t>
            </a:r>
            <a:r>
              <a:rPr lang="en-US" altLang="zh-TW" sz="2000" dirty="0">
                <a:solidFill>
                  <a:srgbClr val="060606"/>
                </a:solidFill>
                <a:latin typeface="Arial"/>
                <a:cs typeface="Arial"/>
              </a:rPr>
              <a:t>5</a:t>
            </a:r>
            <a:r>
              <a:rPr lang="zh-TW" altLang="en-US" sz="2000" dirty="0">
                <a:solidFill>
                  <a:srgbClr val="060606"/>
                </a:solidFill>
                <a:latin typeface="Arial"/>
                <a:cs typeface="Arial"/>
              </a:rPr>
              <a:t>月</a:t>
            </a:r>
            <a:r>
              <a:rPr lang="en-US" altLang="zh-TW" sz="2000" dirty="0">
                <a:solidFill>
                  <a:srgbClr val="060606"/>
                </a:solidFill>
                <a:latin typeface="Arial"/>
                <a:cs typeface="Arial"/>
              </a:rPr>
              <a:t>15</a:t>
            </a:r>
            <a:r>
              <a:rPr lang="zh-TW" altLang="en-US" sz="2000" dirty="0">
                <a:solidFill>
                  <a:srgbClr val="060606"/>
                </a:solidFill>
                <a:latin typeface="Arial"/>
                <a:cs typeface="Arial"/>
              </a:rPr>
              <a:t>日前向扶輪基金會提交線上申請書。</a:t>
            </a:r>
            <a:endParaRPr lang="en-US" altLang="zh-TW" sz="2000" dirty="0">
              <a:solidFill>
                <a:srgbClr val="060606"/>
              </a:solidFill>
              <a:latin typeface="Arial"/>
              <a:cs typeface="Arial"/>
            </a:endParaRPr>
          </a:p>
          <a:p>
            <a:pPr marL="342900" indent="-342900">
              <a:buFont typeface="Arial" panose="020B0604020202020204" pitchFamily="34" charset="0"/>
              <a:buChar char="•"/>
            </a:pPr>
            <a:endParaRPr lang="zh-TW" altLang="en-US" sz="2000" dirty="0">
              <a:solidFill>
                <a:srgbClr val="060606"/>
              </a:solidFill>
              <a:latin typeface="Arial"/>
              <a:cs typeface="Arial"/>
            </a:endParaRPr>
          </a:p>
          <a:p>
            <a:pPr marL="342900" indent="-342900">
              <a:buFont typeface="Arial" panose="020B0604020202020204" pitchFamily="34" charset="0"/>
              <a:buChar char="•"/>
            </a:pPr>
            <a:r>
              <a:rPr lang="zh-TW" altLang="en-US" sz="2000" dirty="0">
                <a:solidFill>
                  <a:srgbClr val="060606"/>
                </a:solidFill>
                <a:latin typeface="Arial"/>
                <a:cs typeface="Arial"/>
              </a:rPr>
              <a:t>取得背書。</a:t>
            </a:r>
            <a:r>
              <a:rPr lang="en-US" altLang="zh-TW" sz="2000" dirty="0">
                <a:solidFill>
                  <a:srgbClr val="060606"/>
                </a:solidFill>
                <a:latin typeface="Arial"/>
                <a:cs typeface="Arial"/>
              </a:rPr>
              <a:t>6</a:t>
            </a:r>
            <a:r>
              <a:rPr lang="zh-TW" altLang="en-US" sz="2000" dirty="0">
                <a:solidFill>
                  <a:srgbClr val="060606"/>
                </a:solidFill>
                <a:latin typeface="Arial"/>
                <a:cs typeface="Arial"/>
              </a:rPr>
              <a:t>月初，合格的申請將分配給受過訓練，身為扶輪社社員或計畫前受獎人的扶輪背書人。指配給您的背書人將會與您聯繫，安排面談，然後在</a:t>
            </a:r>
            <a:r>
              <a:rPr lang="en-US" altLang="zh-TW" sz="2000" dirty="0">
                <a:solidFill>
                  <a:srgbClr val="060606"/>
                </a:solidFill>
                <a:latin typeface="Arial"/>
                <a:cs typeface="Arial"/>
              </a:rPr>
              <a:t>7</a:t>
            </a:r>
            <a:r>
              <a:rPr lang="zh-TW" altLang="en-US" sz="2000" dirty="0">
                <a:solidFill>
                  <a:srgbClr val="060606"/>
                </a:solidFill>
                <a:latin typeface="Arial"/>
                <a:cs typeface="Arial"/>
              </a:rPr>
              <a:t>月</a:t>
            </a:r>
            <a:r>
              <a:rPr lang="en-US" altLang="zh-TW" sz="2000" dirty="0">
                <a:solidFill>
                  <a:srgbClr val="060606"/>
                </a:solidFill>
                <a:latin typeface="Arial"/>
                <a:cs typeface="Arial"/>
              </a:rPr>
              <a:t>1</a:t>
            </a:r>
            <a:r>
              <a:rPr lang="zh-TW" altLang="en-US" sz="2000" dirty="0">
                <a:solidFill>
                  <a:srgbClr val="060606"/>
                </a:solidFill>
                <a:latin typeface="Arial"/>
                <a:cs typeface="Arial"/>
              </a:rPr>
              <a:t>日前提交背書決定。</a:t>
            </a:r>
          </a:p>
          <a:p>
            <a:pPr>
              <a:buSzPct val="115000"/>
            </a:pPr>
            <a:endParaRPr lang="en-US" sz="2000" b="1"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000" dirty="0">
              <a:solidFill>
                <a:srgbClr val="617E92"/>
              </a:solidFill>
              <a:latin typeface="Arial" panose="020B0604020202020204" pitchFamily="34" charset="0"/>
              <a:ea typeface="Arial" charset="0"/>
              <a:cs typeface="Arial" panose="020B0604020202020204" pitchFamily="34" charset="0"/>
            </a:endParaRPr>
          </a:p>
          <a:p>
            <a:endParaRPr lang="en-US" sz="2000" dirty="0">
              <a:solidFill>
                <a:schemeClr val="bg2">
                  <a:lumMod val="10000"/>
                </a:schemeClr>
              </a:solidFill>
              <a:latin typeface="Georgia" panose="02040502050405020303" pitchFamily="18" charset="0"/>
            </a:endParaRPr>
          </a:p>
        </p:txBody>
      </p:sp>
      <p:pic>
        <p:nvPicPr>
          <p:cNvPr id="8" name="Picture 1">
            <a:extLst>
              <a:ext uri="{FF2B5EF4-FFF2-40B4-BE49-F238E27FC236}">
                <a16:creationId xmlns:a16="http://schemas.microsoft.com/office/drawing/2014/main" id="{01A67E57-CD89-48B0-A530-3178596A967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450920" y="2652581"/>
            <a:ext cx="4759033" cy="391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3112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rgbClr val="2D5596"/>
            </a:gs>
            <a:gs pos="50000">
              <a:schemeClr val="bg1"/>
            </a:gs>
          </a:gsLst>
          <a:lin ang="0" scaled="1"/>
          <a:tileRect/>
        </a:gradFill>
        <a:effectLst/>
      </p:bgPr>
    </p:bg>
    <p:spTree>
      <p:nvGrpSpPr>
        <p:cNvPr id="1" name=""/>
        <p:cNvGrpSpPr/>
        <p:nvPr/>
      </p:nvGrpSpPr>
      <p:grpSpPr>
        <a:xfrm>
          <a:off x="0" y="0"/>
          <a:ext cx="0" cy="0"/>
          <a:chOff x="0" y="0"/>
          <a:chExt cx="0" cy="0"/>
        </a:xfrm>
      </p:grpSpPr>
      <p:sp>
        <p:nvSpPr>
          <p:cNvPr id="6" name="TextBox 5"/>
          <p:cNvSpPr txBox="1"/>
          <p:nvPr/>
        </p:nvSpPr>
        <p:spPr>
          <a:xfrm>
            <a:off x="6636590" y="242596"/>
            <a:ext cx="5266172" cy="6858000"/>
          </a:xfrm>
          <a:prstGeom prst="rect">
            <a:avLst/>
          </a:prstGeom>
          <a:noFill/>
        </p:spPr>
        <p:txBody>
          <a:bodyPr wrap="square" lIns="0" tIns="0" rIns="0" bIns="0" rtlCol="0" anchor="ctr">
            <a:noAutofit/>
          </a:bodyPr>
          <a:lstStyle/>
          <a:p>
            <a:endParaRPr lang="en-US" sz="2000">
              <a:solidFill>
                <a:srgbClr val="617E92"/>
              </a:solidFill>
              <a:latin typeface="Arial" panose="020B0604020202020204" pitchFamily="34" charset="0"/>
              <a:ea typeface="Arial" charset="0"/>
              <a:cs typeface="Arial" panose="020B0604020202020204" pitchFamily="34" charset="0"/>
            </a:endParaRPr>
          </a:p>
          <a:p>
            <a:endParaRPr lang="en-US" sz="2000">
              <a:solidFill>
                <a:schemeClr val="bg2">
                  <a:lumMod val="10000"/>
                </a:schemeClr>
              </a:solidFill>
              <a:latin typeface="Georgia" panose="02040502050405020303" pitchFamily="18" charset="0"/>
            </a:endParaRPr>
          </a:p>
        </p:txBody>
      </p:sp>
      <p:sp>
        <p:nvSpPr>
          <p:cNvPr id="16" name="Rectangle 15"/>
          <p:cNvSpPr/>
          <p:nvPr/>
        </p:nvSpPr>
        <p:spPr>
          <a:xfrm>
            <a:off x="445153" y="941468"/>
            <a:ext cx="4992950" cy="605487"/>
          </a:xfrm>
          <a:prstGeom prst="rect">
            <a:avLst/>
          </a:prstGeom>
        </p:spPr>
        <p:txBody>
          <a:bodyPr wrap="square" lIns="0" rIns="0" anchor="b">
            <a:spAutoFit/>
          </a:bodyPr>
          <a:lstStyle/>
          <a:p>
            <a:pPr lvl="0">
              <a:lnSpc>
                <a:spcPts val="4000"/>
              </a:lnSpc>
            </a:pPr>
            <a:r>
              <a:rPr lang="zh-TW" altLang="en-US" sz="4400" b="1" dirty="0">
                <a:solidFill>
                  <a:srgbClr val="FFFFFF"/>
                </a:solidFill>
                <a:latin typeface="Arial" panose="020B0604020202020204" pitchFamily="34" charset="0"/>
                <a:ea typeface="Arial" charset="0"/>
                <a:cs typeface="Arial" panose="020B0604020202020204" pitchFamily="34" charset="0"/>
              </a:rPr>
              <a:t>評選過程</a:t>
            </a:r>
          </a:p>
        </p:txBody>
      </p:sp>
      <p:cxnSp>
        <p:nvCxnSpPr>
          <p:cNvPr id="18" name="Straight Connector 17"/>
          <p:cNvCxnSpPr/>
          <p:nvPr/>
        </p:nvCxnSpPr>
        <p:spPr>
          <a:xfrm>
            <a:off x="450920" y="1822501"/>
            <a:ext cx="407243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EA1D4AB-21CE-408D-888E-D053AEB5894F}"/>
              </a:ext>
            </a:extLst>
          </p:cNvPr>
          <p:cNvSpPr txBox="1"/>
          <p:nvPr/>
        </p:nvSpPr>
        <p:spPr>
          <a:xfrm>
            <a:off x="6352848" y="304230"/>
            <a:ext cx="5549914" cy="7010400"/>
          </a:xfrm>
          <a:prstGeom prst="rect">
            <a:avLst/>
          </a:prstGeom>
          <a:noFill/>
        </p:spPr>
        <p:txBody>
          <a:bodyPr wrap="square" lIns="0" tIns="0" rIns="0" bIns="0" rtlCol="0" anchor="ctr">
            <a:noAutofit/>
          </a:bodyPr>
          <a:lstStyle/>
          <a:p>
            <a:pPr marL="342900" lvl="0" indent="-342900">
              <a:buFont typeface="Arial" panose="020B0604020202020204" pitchFamily="34" charset="0"/>
              <a:buChar char="•"/>
            </a:pPr>
            <a:r>
              <a:rPr lang="en-US" altLang="zh-TW" sz="2000" dirty="0">
                <a:solidFill>
                  <a:srgbClr val="060606"/>
                </a:solidFill>
                <a:latin typeface="Arial" panose="020B0604020202020204" pitchFamily="34" charset="0"/>
                <a:cs typeface="Arial" panose="020B0604020202020204" pitchFamily="34" charset="0"/>
              </a:rPr>
              <a:t>7</a:t>
            </a:r>
            <a:r>
              <a:rPr lang="zh-TW" altLang="en-US" sz="2000" dirty="0">
                <a:solidFill>
                  <a:srgbClr val="060606"/>
                </a:solidFill>
                <a:latin typeface="Arial" panose="020B0604020202020204" pitchFamily="34" charset="0"/>
                <a:cs typeface="Arial" panose="020B0604020202020204" pitchFamily="34" charset="0"/>
              </a:rPr>
              <a:t>月至</a:t>
            </a:r>
            <a:r>
              <a:rPr lang="en-US" altLang="zh-TW" sz="2000" dirty="0">
                <a:solidFill>
                  <a:srgbClr val="060606"/>
                </a:solidFill>
                <a:latin typeface="Arial" panose="020B0604020202020204" pitchFamily="34" charset="0"/>
                <a:cs typeface="Arial" panose="020B0604020202020204" pitchFamily="34" charset="0"/>
              </a:rPr>
              <a:t>10</a:t>
            </a:r>
            <a:r>
              <a:rPr lang="zh-TW" altLang="en-US" sz="2000" dirty="0">
                <a:solidFill>
                  <a:srgbClr val="060606"/>
                </a:solidFill>
                <a:latin typeface="Arial" panose="020B0604020202020204" pitchFamily="34" charset="0"/>
                <a:cs typeface="Arial" panose="020B0604020202020204" pitchFamily="34" charset="0"/>
              </a:rPr>
              <a:t>月期間，由扶輪社員及大學代表組成的扶輪和平中心委員會，根據以下標準篩選申請書並選出入選者：</a:t>
            </a:r>
          </a:p>
          <a:p>
            <a:pPr marL="342900" lvl="0" indent="-342900">
              <a:buFont typeface="Arial" panose="020B0604020202020204" pitchFamily="34" charset="0"/>
              <a:buChar char="•"/>
            </a:pPr>
            <a:endParaRPr lang="zh-TW" altLang="en-US" sz="2000" dirty="0">
              <a:solidFill>
                <a:srgbClr val="060606"/>
              </a:solidFill>
              <a:latin typeface="Arial" panose="020B0604020202020204" pitchFamily="34" charset="0"/>
              <a:cs typeface="Arial" panose="020B0604020202020204" pitchFamily="34" charset="0"/>
            </a:endParaRPr>
          </a:p>
          <a:p>
            <a:pPr marL="702900" lvl="0" indent="-342900">
              <a:buFont typeface="Arial" panose="020B0604020202020204" pitchFamily="34" charset="0"/>
              <a:buChar char="•"/>
            </a:pPr>
            <a:r>
              <a:rPr lang="zh-TW" altLang="en-US" sz="2000" dirty="0">
                <a:solidFill>
                  <a:srgbClr val="060606"/>
                </a:solidFill>
                <a:latin typeface="Arial" panose="020B0604020202020204" pitchFamily="34" charset="0"/>
                <a:cs typeface="Arial" panose="020B0604020202020204" pitchFamily="34" charset="0"/>
              </a:rPr>
              <a:t>對和平與發展的奉獻</a:t>
            </a:r>
          </a:p>
          <a:p>
            <a:pPr marL="702900" lvl="0" indent="-342900">
              <a:buFont typeface="Arial" panose="020B0604020202020204" pitchFamily="34" charset="0"/>
              <a:buChar char="•"/>
            </a:pPr>
            <a:r>
              <a:rPr lang="zh-TW" altLang="en-US" sz="2000" dirty="0">
                <a:solidFill>
                  <a:srgbClr val="060606"/>
                </a:solidFill>
                <a:latin typeface="Arial" panose="020B0604020202020204" pitchFamily="34" charset="0"/>
                <a:cs typeface="Arial" panose="020B0604020202020204" pitchFamily="34" charset="0"/>
              </a:rPr>
              <a:t>領導潛力</a:t>
            </a:r>
          </a:p>
          <a:p>
            <a:pPr marL="702900" lvl="0" indent="-342900">
              <a:buFont typeface="Arial" panose="020B0604020202020204" pitchFamily="34" charset="0"/>
              <a:buChar char="•"/>
            </a:pPr>
            <a:r>
              <a:rPr lang="zh-TW" altLang="en-US" sz="2000" dirty="0">
                <a:solidFill>
                  <a:srgbClr val="060606"/>
                </a:solidFill>
                <a:latin typeface="Arial" panose="020B0604020202020204" pitchFamily="34" charset="0"/>
                <a:cs typeface="Arial" panose="020B0604020202020204" pitchFamily="34" charset="0"/>
              </a:rPr>
              <a:t>與和平獎學金宗旨以及與扶輪的相容性</a:t>
            </a:r>
          </a:p>
          <a:p>
            <a:pPr marL="702900" lvl="0" indent="-342900">
              <a:buFont typeface="Arial" panose="020B0604020202020204" pitchFamily="34" charset="0"/>
              <a:buChar char="•"/>
            </a:pPr>
            <a:r>
              <a:rPr lang="zh-TW" altLang="en-US" sz="2000" dirty="0">
                <a:solidFill>
                  <a:srgbClr val="060606"/>
                </a:solidFill>
                <a:latin typeface="Arial" panose="020B0604020202020204" pitchFamily="34" charset="0"/>
                <a:cs typeface="Arial" panose="020B0604020202020204" pitchFamily="34" charset="0"/>
              </a:rPr>
              <a:t>僅限證書候選人：社會改革倡議的可行性與影響力</a:t>
            </a:r>
          </a:p>
          <a:p>
            <a:pPr marL="342900" lvl="0" indent="-342900">
              <a:buFont typeface="Arial" panose="020B0604020202020204" pitchFamily="34" charset="0"/>
              <a:buChar char="•"/>
            </a:pPr>
            <a:endParaRPr lang="zh-TW" altLang="en-US" sz="2000" dirty="0">
              <a:solidFill>
                <a:srgbClr val="060606"/>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zh-TW" altLang="en-US" sz="2000" dirty="0">
                <a:solidFill>
                  <a:srgbClr val="060606"/>
                </a:solidFill>
                <a:latin typeface="Arial" panose="020B0604020202020204" pitchFamily="34" charset="0"/>
                <a:cs typeface="Arial" panose="020B0604020202020204" pitchFamily="34" charset="0"/>
              </a:rPr>
              <a:t>所有申請人將在</a:t>
            </a:r>
            <a:r>
              <a:rPr lang="en-US" altLang="zh-TW" sz="2000" dirty="0">
                <a:solidFill>
                  <a:srgbClr val="060606"/>
                </a:solidFill>
                <a:latin typeface="Arial" panose="020B0604020202020204" pitchFamily="34" charset="0"/>
                <a:cs typeface="Arial" panose="020B0604020202020204" pitchFamily="34" charset="0"/>
              </a:rPr>
              <a:t>11</a:t>
            </a:r>
            <a:r>
              <a:rPr lang="zh-TW" altLang="en-US" sz="2000" dirty="0">
                <a:solidFill>
                  <a:srgbClr val="060606"/>
                </a:solidFill>
                <a:latin typeface="Arial" panose="020B0604020202020204" pitchFamily="34" charset="0"/>
                <a:cs typeface="Arial" panose="020B0604020202020204" pitchFamily="34" charset="0"/>
              </a:rPr>
              <a:t>月收到扶輪基金會的結果通知。</a:t>
            </a:r>
          </a:p>
          <a:p>
            <a:pPr marL="342900" lvl="0" indent="-342900">
              <a:buFont typeface="Arial" panose="020B0604020202020204" pitchFamily="34" charset="0"/>
              <a:buChar char="•"/>
            </a:pPr>
            <a:endParaRPr lang="zh-TW" altLang="en-US" sz="2000" dirty="0">
              <a:solidFill>
                <a:srgbClr val="060606"/>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zh-TW" altLang="en-US" sz="2000" dirty="0">
                <a:solidFill>
                  <a:srgbClr val="060606"/>
                </a:solidFill>
                <a:latin typeface="Arial" panose="020B0604020202020204" pitchFamily="34" charset="0"/>
                <a:cs typeface="Arial" panose="020B0604020202020204" pitchFamily="34" charset="0"/>
              </a:rPr>
              <a:t>一旦被選中，碩士獎學金決選入選者必須另外向大學申請入學。</a:t>
            </a:r>
          </a:p>
          <a:p>
            <a:pPr>
              <a:buSzPct val="115000"/>
            </a:pPr>
            <a:endParaRPr lang="en-US" sz="2000" b="1"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000" dirty="0">
              <a:solidFill>
                <a:srgbClr val="617E92"/>
              </a:solidFill>
              <a:latin typeface="Arial" panose="020B0604020202020204" pitchFamily="34" charset="0"/>
              <a:ea typeface="Arial" charset="0"/>
              <a:cs typeface="Arial" panose="020B0604020202020204" pitchFamily="34" charset="0"/>
            </a:endParaRPr>
          </a:p>
          <a:p>
            <a:endParaRPr lang="en-US" sz="2000" dirty="0">
              <a:solidFill>
                <a:schemeClr val="bg2">
                  <a:lumMod val="10000"/>
                </a:schemeClr>
              </a:solidFill>
              <a:latin typeface="Georgia" panose="02040502050405020303" pitchFamily="18" charset="0"/>
            </a:endParaRPr>
          </a:p>
        </p:txBody>
      </p:sp>
      <p:pic>
        <p:nvPicPr>
          <p:cNvPr id="3" name="Picture 2" descr="A picture containing person, indoor, wall, table&#10;&#10;Description automatically generated">
            <a:extLst>
              <a:ext uri="{FF2B5EF4-FFF2-40B4-BE49-F238E27FC236}">
                <a16:creationId xmlns:a16="http://schemas.microsoft.com/office/drawing/2014/main" id="{EE6580AA-FF86-48EB-BF46-74C7DB076F15}"/>
              </a:ext>
            </a:extLst>
          </p:cNvPr>
          <p:cNvPicPr>
            <a:picLocks noChangeAspect="1"/>
          </p:cNvPicPr>
          <p:nvPr/>
        </p:nvPicPr>
        <p:blipFill rotWithShape="1">
          <a:blip r:embed="rId3"/>
          <a:srcRect l="5278" r="28877" b="10077"/>
          <a:stretch/>
        </p:blipFill>
        <p:spPr>
          <a:xfrm>
            <a:off x="450920" y="2433909"/>
            <a:ext cx="4522138" cy="4111033"/>
          </a:xfrm>
          <a:prstGeom prst="rect">
            <a:avLst/>
          </a:prstGeom>
        </p:spPr>
      </p:pic>
    </p:spTree>
    <p:extLst>
      <p:ext uri="{BB962C8B-B14F-4D97-AF65-F5344CB8AC3E}">
        <p14:creationId xmlns:p14="http://schemas.microsoft.com/office/powerpoint/2010/main" val="4663903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78BC29EA-25D2-CA4E-A2EA-DCEDFBC5AC68}"/>
              </a:ext>
            </a:extLst>
          </p:cNvPr>
          <p:cNvSpPr txBox="1">
            <a:spLocks/>
          </p:cNvSpPr>
          <p:nvPr/>
        </p:nvSpPr>
        <p:spPr>
          <a:xfrm>
            <a:off x="155893" y="349596"/>
            <a:ext cx="9149184" cy="840849"/>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4400" b="1" i="0" kern="1200">
                <a:solidFill>
                  <a:srgbClr val="4859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solidFill>
                  <a:srgbClr val="FFFFFF"/>
                </a:solidFill>
              </a:rPr>
              <a:t>Rotary Peace Centers</a:t>
            </a:r>
          </a:p>
        </p:txBody>
      </p:sp>
      <p:sp>
        <p:nvSpPr>
          <p:cNvPr id="7" name="TextBox 6"/>
          <p:cNvSpPr txBox="1"/>
          <p:nvPr/>
        </p:nvSpPr>
        <p:spPr>
          <a:xfrm>
            <a:off x="778104" y="4723026"/>
            <a:ext cx="3432517" cy="1354217"/>
          </a:xfrm>
          <a:prstGeom prst="rect">
            <a:avLst/>
          </a:prstGeom>
          <a:noFill/>
        </p:spPr>
        <p:txBody>
          <a:bodyPr wrap="square" lIns="0" tIns="0" rIns="0" bIns="0" rtlCol="0">
            <a:spAutoFit/>
          </a:bodyPr>
          <a:lstStyle/>
          <a:p>
            <a:r>
              <a:rPr lang="en-US" sz="2200">
                <a:solidFill>
                  <a:schemeClr val="bg1"/>
                </a:solidFill>
                <a:latin typeface="Arial" panose="020B0604020202020204" pitchFamily="34" charset="0"/>
                <a:ea typeface="Arial" charset="0"/>
                <a:cs typeface="Arial" panose="020B0604020202020204" pitchFamily="34" charset="0"/>
              </a:rPr>
              <a:t>Caption here. Replace the map image with a graphic from the web or your documents.</a:t>
            </a: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55574" y="1735494"/>
            <a:ext cx="8872477" cy="4905959"/>
          </a:xfrm>
          <a:prstGeom prst="rect">
            <a:avLst/>
          </a:prstGeom>
        </p:spPr>
      </p:pic>
      <p:sp>
        <p:nvSpPr>
          <p:cNvPr id="9" name="Rectangle 8"/>
          <p:cNvSpPr/>
          <p:nvPr/>
        </p:nvSpPr>
        <p:spPr>
          <a:xfrm>
            <a:off x="1362269" y="349596"/>
            <a:ext cx="9144000" cy="1569660"/>
          </a:xfrm>
          <a:prstGeom prst="rect">
            <a:avLst/>
          </a:prstGeom>
        </p:spPr>
        <p:txBody>
          <a:bodyPr wrap="square">
            <a:spAutoFit/>
          </a:bodyPr>
          <a:lstStyle/>
          <a:p>
            <a:pPr algn="ctr"/>
            <a:r>
              <a:rPr lang="zh-TW" altLang="en-US" sz="3200" dirty="0">
                <a:solidFill>
                  <a:srgbClr val="000000"/>
                </a:solidFill>
                <a:latin typeface="Arial" panose="020B0604020202020204" pitchFamily="34" charset="0"/>
                <a:ea typeface="ヒラギノ角ゴ Pro W3" pitchFamily="-107" charset="-128"/>
                <a:cs typeface="Arial" panose="020B0604020202020204" pitchFamily="34" charset="0"/>
              </a:rPr>
              <a:t>如欲瞭解更多詳情</a:t>
            </a:r>
            <a:r>
              <a:rPr lang="en-US" sz="3200" dirty="0">
                <a:solidFill>
                  <a:srgbClr val="000000"/>
                </a:solidFill>
                <a:latin typeface="Arial" panose="020B0604020202020204" pitchFamily="34" charset="0"/>
                <a:ea typeface="ヒラギノ角ゴ Pro W3" pitchFamily="-107" charset="-128"/>
                <a:cs typeface="Arial" panose="020B0604020202020204" pitchFamily="34" charset="0"/>
              </a:rPr>
              <a:t>, </a:t>
            </a:r>
            <a:r>
              <a:rPr lang="zh-TW" altLang="en-US" sz="3200" dirty="0">
                <a:solidFill>
                  <a:srgbClr val="000000"/>
                </a:solidFill>
                <a:latin typeface="Arial" panose="020B0604020202020204" pitchFamily="34" charset="0"/>
                <a:ea typeface="ヒラギノ角ゴ Pro W3" pitchFamily="-107" charset="-128"/>
                <a:cs typeface="Arial" panose="020B0604020202020204" pitchFamily="34" charset="0"/>
              </a:rPr>
              <a:t>請來函寄至</a:t>
            </a:r>
            <a:r>
              <a:rPr lang="en-US" sz="3200" dirty="0">
                <a:solidFill>
                  <a:srgbClr val="000000"/>
                </a:solidFill>
                <a:latin typeface="Arial" panose="020B0604020202020204" pitchFamily="34" charset="0"/>
                <a:ea typeface="ヒラギノ角ゴ Pro W3" pitchFamily="-107" charset="-128"/>
                <a:cs typeface="Arial" panose="020B0604020202020204" pitchFamily="34" charset="0"/>
              </a:rPr>
              <a:t>:</a:t>
            </a:r>
          </a:p>
          <a:p>
            <a:pPr algn="ctr"/>
            <a:r>
              <a:rPr lang="en-US" sz="3200" dirty="0">
                <a:solidFill>
                  <a:srgbClr val="000000"/>
                </a:solidFill>
                <a:latin typeface="Arial" panose="020B0604020202020204" pitchFamily="34" charset="0"/>
                <a:ea typeface="ヒラギノ角ゴ Pro W3" pitchFamily="-107" charset="-128"/>
                <a:cs typeface="Arial" panose="020B0604020202020204" pitchFamily="34" charset="0"/>
                <a:hlinkClick r:id="rId4"/>
              </a:rPr>
              <a:t>rotarypeacecenters@rotary.org</a:t>
            </a:r>
            <a:endParaRPr lang="en-US" sz="3200" dirty="0">
              <a:solidFill>
                <a:srgbClr val="000000"/>
              </a:solidFill>
              <a:latin typeface="Arial" panose="020B0604020202020204" pitchFamily="34" charset="0"/>
              <a:ea typeface="ヒラギノ角ゴ Pro W3" pitchFamily="-107" charset="-128"/>
              <a:cs typeface="Arial" panose="020B0604020202020204" pitchFamily="34" charset="0"/>
            </a:endParaRPr>
          </a:p>
          <a:p>
            <a:pPr lvl="0">
              <a:spcAft>
                <a:spcPts val="300"/>
              </a:spcAft>
            </a:pPr>
            <a:endParaRPr lang="en-US" altLang="en-US" sz="3200" dirty="0">
              <a:solidFill>
                <a:srgbClr val="06060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6494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17E92"/>
        </a:solidFill>
        <a:effectLst/>
      </p:bgPr>
    </p:bg>
    <p:spTree>
      <p:nvGrpSpPr>
        <p:cNvPr id="1" name=""/>
        <p:cNvGrpSpPr/>
        <p:nvPr/>
      </p:nvGrpSpPr>
      <p:grpSpPr>
        <a:xfrm>
          <a:off x="0" y="0"/>
          <a:ext cx="0" cy="0"/>
          <a:chOff x="0" y="0"/>
          <a:chExt cx="0" cy="0"/>
        </a:xfrm>
      </p:grpSpPr>
      <p:sp>
        <p:nvSpPr>
          <p:cNvPr id="6" name="Rectangle 5"/>
          <p:cNvSpPr/>
          <p:nvPr/>
        </p:nvSpPr>
        <p:spPr>
          <a:xfrm>
            <a:off x="0" y="6182383"/>
            <a:ext cx="12192000" cy="675615"/>
          </a:xfrm>
          <a:prstGeom prst="rect">
            <a:avLst/>
          </a:prstGeom>
          <a:gradFill flip="none" rotWithShape="1">
            <a:gsLst>
              <a:gs pos="100000">
                <a:srgbClr val="617E92"/>
              </a:gs>
              <a:gs pos="100000">
                <a:srgbClr val="93E0F5"/>
              </a:gs>
              <a:gs pos="100000">
                <a:schemeClr val="tx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latin typeface="標楷體" panose="03000509000000000000" pitchFamily="65" charset="-120"/>
                <a:ea typeface="標楷體" panose="03000509000000000000" pitchFamily="65" charset="-120"/>
              </a:rPr>
              <a:t>台灣扶輪月刊譯</a:t>
            </a:r>
            <a:r>
              <a:rPr lang="en-US" altLang="zh-TW" sz="1600" dirty="0">
                <a:ea typeface="標楷體" panose="03000509000000000000" pitchFamily="65" charset="-120"/>
              </a:rPr>
              <a:t>2021-12-16</a:t>
            </a:r>
            <a:endParaRPr lang="en-US" sz="1600" dirty="0">
              <a:ea typeface="標楷體" panose="03000509000000000000" pitchFamily="65" charset="-120"/>
            </a:endParaRPr>
          </a:p>
        </p:txBody>
      </p:sp>
      <p:pic>
        <p:nvPicPr>
          <p:cNvPr id="5" name="Picture 4"/>
          <p:cNvPicPr>
            <a:picLocks noChangeAspect="1"/>
          </p:cNvPicPr>
          <p:nvPr/>
        </p:nvPicPr>
        <p:blipFill>
          <a:blip r:embed="rId3"/>
          <a:stretch>
            <a:fillRect/>
          </a:stretch>
        </p:blipFill>
        <p:spPr>
          <a:xfrm>
            <a:off x="3188332" y="1446870"/>
            <a:ext cx="5627077" cy="4735514"/>
          </a:xfrm>
          <a:prstGeom prst="rect">
            <a:avLst/>
          </a:prstGeom>
        </p:spPr>
      </p:pic>
      <p:sp>
        <p:nvSpPr>
          <p:cNvPr id="8" name="TextBox 7"/>
          <p:cNvSpPr txBox="1"/>
          <p:nvPr/>
        </p:nvSpPr>
        <p:spPr>
          <a:xfrm>
            <a:off x="3282461" y="1446870"/>
            <a:ext cx="5627077" cy="3592512"/>
          </a:xfrm>
          <a:prstGeom prst="rect">
            <a:avLst/>
          </a:prstGeom>
          <a:noFill/>
        </p:spPr>
        <p:txBody>
          <a:bodyPr wrap="square" rtlCol="0" anchor="ctr">
            <a:noAutofit/>
          </a:bodyPr>
          <a:lstStyle/>
          <a:p>
            <a:pPr algn="ctr"/>
            <a:r>
              <a:rPr lang="zh-TW" altLang="en-US" sz="6600" b="1" dirty="0">
                <a:solidFill>
                  <a:schemeClr val="bg1"/>
                </a:solidFill>
                <a:latin typeface="Arial" panose="020B0604020202020204" pitchFamily="34" charset="0"/>
                <a:ea typeface="Arial" charset="0"/>
                <a:cs typeface="Arial" panose="020B0604020202020204" pitchFamily="34" charset="0"/>
              </a:rPr>
              <a:t>提問</a:t>
            </a:r>
            <a:endParaRPr lang="en-US" sz="6600" b="1" dirty="0">
              <a:solidFill>
                <a:schemeClr val="bg1"/>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810437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8595D"/>
        </a:solidFill>
        <a:effectLst/>
      </p:bgPr>
    </p:bg>
    <p:spTree>
      <p:nvGrpSpPr>
        <p:cNvPr id="1" name=""/>
        <p:cNvGrpSpPr/>
        <p:nvPr/>
      </p:nvGrpSpPr>
      <p:grpSpPr>
        <a:xfrm>
          <a:off x="0" y="0"/>
          <a:ext cx="0" cy="0"/>
          <a:chOff x="0" y="0"/>
          <a:chExt cx="0" cy="0"/>
        </a:xfrm>
      </p:grpSpPr>
      <p:sp>
        <p:nvSpPr>
          <p:cNvPr id="19" name="Rectangle 18"/>
          <p:cNvSpPr/>
          <p:nvPr/>
        </p:nvSpPr>
        <p:spPr>
          <a:xfrm>
            <a:off x="6767219" y="2277623"/>
            <a:ext cx="5266172" cy="1815882"/>
          </a:xfrm>
          <a:prstGeom prst="rect">
            <a:avLst/>
          </a:prstGeom>
        </p:spPr>
        <p:txBody>
          <a:bodyPr wrap="square" lIns="0" anchor="t">
            <a:spAutoFit/>
          </a:bodyPr>
          <a:lstStyle/>
          <a:p>
            <a:pPr>
              <a:spcAft>
                <a:spcPts val="225"/>
              </a:spcAft>
              <a:defRPr/>
            </a:pPr>
            <a:r>
              <a:rPr lang="zh-TW" altLang="en-US" sz="2800" dirty="0">
                <a:solidFill>
                  <a:schemeClr val="bg1"/>
                </a:solidFill>
                <a:latin typeface="Arial" panose="020B0604020202020204" pitchFamily="34" charset="0"/>
                <a:cs typeface="Arial" panose="020B0604020202020204" pitchFamily="34" charset="0"/>
              </a:rPr>
              <a:t>扶輪與</a:t>
            </a:r>
            <a:r>
              <a:rPr lang="en-US" altLang="zh-TW" sz="2800" dirty="0">
                <a:solidFill>
                  <a:schemeClr val="bg1"/>
                </a:solidFill>
                <a:latin typeface="Arial" panose="020B0604020202020204" pitchFamily="34" charset="0"/>
                <a:cs typeface="Arial" panose="020B0604020202020204" pitchFamily="34" charset="0"/>
              </a:rPr>
              <a:t>8</a:t>
            </a:r>
            <a:r>
              <a:rPr lang="zh-TW" altLang="en-US" sz="2800" dirty="0">
                <a:solidFill>
                  <a:schemeClr val="bg1"/>
                </a:solidFill>
                <a:latin typeface="Arial" panose="020B0604020202020204" pitchFamily="34" charset="0"/>
                <a:cs typeface="Arial" panose="020B0604020202020204" pitchFamily="34" charset="0"/>
              </a:rPr>
              <a:t>所一流大學成為合作夥伴，設置扶輪社和平中心，賦予和平締造人士力量、教育並提高他們的能力。</a:t>
            </a:r>
            <a:endParaRPr lang="en-US" altLang="en-US" sz="2800"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817"/>
          <a:stretch/>
        </p:blipFill>
        <p:spPr>
          <a:xfrm>
            <a:off x="-1142573" y="-55984"/>
            <a:ext cx="7352522" cy="6913984"/>
          </a:xfrm>
          <a:prstGeom prst="rect">
            <a:avLst/>
          </a:prstGeom>
        </p:spPr>
      </p:pic>
    </p:spTree>
    <p:extLst>
      <p:ext uri="{BB962C8B-B14F-4D97-AF65-F5344CB8AC3E}">
        <p14:creationId xmlns:p14="http://schemas.microsoft.com/office/powerpoint/2010/main" val="2367027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8595D"/>
        </a:solidFill>
        <a:effectLst/>
      </p:bgPr>
    </p:bg>
    <p:spTree>
      <p:nvGrpSpPr>
        <p:cNvPr id="1" name=""/>
        <p:cNvGrpSpPr/>
        <p:nvPr/>
      </p:nvGrpSpPr>
      <p:grpSpPr>
        <a:xfrm>
          <a:off x="0" y="0"/>
          <a:ext cx="0" cy="0"/>
          <a:chOff x="0" y="0"/>
          <a:chExt cx="0" cy="0"/>
        </a:xfrm>
      </p:grpSpPr>
      <p:sp>
        <p:nvSpPr>
          <p:cNvPr id="19" name="Rectangle 18"/>
          <p:cNvSpPr/>
          <p:nvPr/>
        </p:nvSpPr>
        <p:spPr>
          <a:xfrm>
            <a:off x="6767219" y="2407389"/>
            <a:ext cx="5266172" cy="1815882"/>
          </a:xfrm>
          <a:prstGeom prst="rect">
            <a:avLst/>
          </a:prstGeom>
        </p:spPr>
        <p:txBody>
          <a:bodyPr wrap="square" lIns="0" anchor="t">
            <a:spAutoFit/>
          </a:bodyPr>
          <a:lstStyle/>
          <a:p>
            <a:pPr lvl="0"/>
            <a:r>
              <a:rPr lang="zh-TW" altLang="en-US" sz="2800" dirty="0">
                <a:solidFill>
                  <a:schemeClr val="bg1"/>
                </a:solidFill>
                <a:latin typeface="Arial" panose="020B0604020202020204" pitchFamily="34" charset="0"/>
                <a:cs typeface="Arial" panose="020B0604020202020204" pitchFamily="34" charset="0"/>
              </a:rPr>
              <a:t>有</a:t>
            </a:r>
            <a:r>
              <a:rPr lang="en-US" altLang="zh-TW" sz="2800" dirty="0">
                <a:solidFill>
                  <a:schemeClr val="bg1"/>
                </a:solidFill>
                <a:latin typeface="Arial" panose="020B0604020202020204" pitchFamily="34" charset="0"/>
                <a:cs typeface="Arial" panose="020B0604020202020204" pitchFamily="34" charset="0"/>
              </a:rPr>
              <a:t>1,500</a:t>
            </a:r>
            <a:r>
              <a:rPr lang="zh-TW" altLang="en-US" sz="2800" dirty="0">
                <a:solidFill>
                  <a:schemeClr val="bg1"/>
                </a:solidFill>
                <a:latin typeface="Arial" panose="020B0604020202020204" pitchFamily="34" charset="0"/>
                <a:cs typeface="Arial" panose="020B0604020202020204" pitchFamily="34" charset="0"/>
              </a:rPr>
              <a:t>多扶輪和平中心的前受獎人在超過</a:t>
            </a:r>
            <a:r>
              <a:rPr lang="en-US" altLang="zh-TW" sz="2800" dirty="0">
                <a:solidFill>
                  <a:schemeClr val="bg1"/>
                </a:solidFill>
                <a:latin typeface="Arial" panose="020B0604020202020204" pitchFamily="34" charset="0"/>
                <a:cs typeface="Arial" panose="020B0604020202020204" pitchFamily="34" charset="0"/>
              </a:rPr>
              <a:t>115</a:t>
            </a:r>
            <a:r>
              <a:rPr lang="zh-TW" altLang="en-US" sz="2800" dirty="0">
                <a:solidFill>
                  <a:schemeClr val="bg1"/>
                </a:solidFill>
                <a:latin typeface="Arial" panose="020B0604020202020204" pitchFamily="34" charset="0"/>
                <a:cs typeface="Arial" panose="020B0604020202020204" pitchFamily="34" charset="0"/>
              </a:rPr>
              <a:t>個國家從事促進和平與發展的工作。</a:t>
            </a:r>
            <a:endParaRPr lang="en-US" altLang="en-US" sz="2800" dirty="0">
              <a:solidFill>
                <a:schemeClr val="bg1"/>
              </a:solidFill>
              <a:latin typeface="Arial" panose="020B0604020202020204" pitchFamily="34" charset="0"/>
              <a:cs typeface="Arial" panose="020B0604020202020204" pitchFamily="34" charset="0"/>
            </a:endParaRPr>
          </a:p>
          <a:p>
            <a:endParaRPr lang="en-US" sz="2800" dirty="0"/>
          </a:p>
        </p:txBody>
      </p:sp>
      <p:pic>
        <p:nvPicPr>
          <p:cNvPr id="5" name="Picture 5" descr="C:\Users\cunnings\Desktop\PCDN ADS\20150604_BR_067.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620994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3520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8595D"/>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6000"/>
                    </a14:imgEffect>
                  </a14:imgLayer>
                </a14:imgProps>
              </a:ext>
              <a:ext uri="{28A0092B-C50C-407E-A947-70E740481C1C}">
                <a14:useLocalDpi xmlns:a14="http://schemas.microsoft.com/office/drawing/2010/main"/>
              </a:ext>
            </a:extLst>
          </a:blip>
          <a:srcRect t="37106" b="26086"/>
          <a:stretch/>
        </p:blipFill>
        <p:spPr>
          <a:xfrm>
            <a:off x="-381000" y="-74645"/>
            <a:ext cx="12573000" cy="6941976"/>
          </a:xfrm>
          <a:prstGeom prst="rect">
            <a:avLst/>
          </a:prstGeom>
        </p:spPr>
      </p:pic>
      <p:sp>
        <p:nvSpPr>
          <p:cNvPr id="5" name="Rectangle 4"/>
          <p:cNvSpPr/>
          <p:nvPr/>
        </p:nvSpPr>
        <p:spPr>
          <a:xfrm>
            <a:off x="5488074" y="5404062"/>
            <a:ext cx="7385539" cy="669671"/>
          </a:xfrm>
          <a:prstGeom prst="rect">
            <a:avLst/>
          </a:prstGeom>
        </p:spPr>
        <p:txBody>
          <a:bodyPr wrap="square" lIns="0" rIns="0" anchor="ctr">
            <a:spAutoFit/>
          </a:bodyPr>
          <a:lstStyle/>
          <a:p>
            <a:pPr lvl="0" algn="ctr">
              <a:lnSpc>
                <a:spcPts val="4000"/>
              </a:lnSpc>
            </a:pPr>
            <a:r>
              <a:rPr lang="zh-TW" altLang="en-US" sz="6600" dirty="0">
                <a:solidFill>
                  <a:srgbClr val="FFFFFF"/>
                </a:solidFill>
                <a:latin typeface="Arial" panose="020B0604020202020204" pitchFamily="34" charset="0"/>
                <a:ea typeface="Arial" charset="0"/>
                <a:cs typeface="Arial" panose="020B0604020202020204" pitchFamily="34" charset="0"/>
              </a:rPr>
              <a:t>我們的計畫</a:t>
            </a:r>
            <a:endParaRPr lang="en-US" sz="3300" dirty="0">
              <a:solidFill>
                <a:srgbClr val="FFFFFF"/>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518198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B58910-04FE-F041-B23E-E6D77357CD21}"/>
              </a:ext>
            </a:extLst>
          </p:cNvPr>
          <p:cNvSpPr/>
          <p:nvPr/>
        </p:nvSpPr>
        <p:spPr>
          <a:xfrm flipV="1">
            <a:off x="0" y="0"/>
            <a:ext cx="12192000" cy="1190445"/>
          </a:xfrm>
          <a:prstGeom prst="rect">
            <a:avLst/>
          </a:prstGeom>
          <a:solidFill>
            <a:srgbClr val="2D5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0">
            <a:extLst>
              <a:ext uri="{FF2B5EF4-FFF2-40B4-BE49-F238E27FC236}">
                <a16:creationId xmlns:a16="http://schemas.microsoft.com/office/drawing/2014/main" id="{78BC29EA-25D2-CA4E-A2EA-DCEDFBC5AC68}"/>
              </a:ext>
            </a:extLst>
          </p:cNvPr>
          <p:cNvSpPr txBox="1">
            <a:spLocks/>
          </p:cNvSpPr>
          <p:nvPr/>
        </p:nvSpPr>
        <p:spPr>
          <a:xfrm>
            <a:off x="155893" y="349596"/>
            <a:ext cx="9149184" cy="840849"/>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4400" b="1" i="0" kern="1200">
                <a:solidFill>
                  <a:srgbClr val="4859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zh-TW" altLang="en-US" dirty="0">
                <a:solidFill>
                  <a:srgbClr val="FFFFFF"/>
                </a:solidFill>
              </a:rPr>
              <a:t>扶輪和平中心</a:t>
            </a:r>
            <a:endParaRPr lang="en-US" dirty="0">
              <a:solidFill>
                <a:srgbClr val="FFFFFF"/>
              </a:solidFill>
            </a:endParaRP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5502" y="1540041"/>
            <a:ext cx="10300996" cy="5176276"/>
          </a:xfrm>
          <a:prstGeom prst="rect">
            <a:avLst/>
          </a:prstGeom>
        </p:spPr>
      </p:pic>
      <p:pic>
        <p:nvPicPr>
          <p:cNvPr id="6" name="Picture 5" descr="Screen Clippi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30485" y="6007615"/>
            <a:ext cx="4419600" cy="850385"/>
          </a:xfrm>
          <a:prstGeom prst="rect">
            <a:avLst/>
          </a:prstGeom>
        </p:spPr>
      </p:pic>
    </p:spTree>
    <p:extLst>
      <p:ext uri="{BB962C8B-B14F-4D97-AF65-F5344CB8AC3E}">
        <p14:creationId xmlns:p14="http://schemas.microsoft.com/office/powerpoint/2010/main" val="123890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rgbClr val="2D5596"/>
            </a:gs>
            <a:gs pos="50000">
              <a:schemeClr val="bg1"/>
            </a:gs>
          </a:gsLst>
          <a:lin ang="0" scaled="1"/>
          <a:tileRect/>
        </a:gradFill>
        <a:effectLst/>
      </p:bgPr>
    </p:bg>
    <p:spTree>
      <p:nvGrpSpPr>
        <p:cNvPr id="1" name=""/>
        <p:cNvGrpSpPr/>
        <p:nvPr/>
      </p:nvGrpSpPr>
      <p:grpSpPr>
        <a:xfrm>
          <a:off x="0" y="0"/>
          <a:ext cx="0" cy="0"/>
          <a:chOff x="0" y="0"/>
          <a:chExt cx="0" cy="0"/>
        </a:xfrm>
      </p:grpSpPr>
      <p:sp>
        <p:nvSpPr>
          <p:cNvPr id="6" name="TextBox 5"/>
          <p:cNvSpPr txBox="1"/>
          <p:nvPr/>
        </p:nvSpPr>
        <p:spPr>
          <a:xfrm>
            <a:off x="6478292" y="0"/>
            <a:ext cx="5424470" cy="6858000"/>
          </a:xfrm>
          <a:prstGeom prst="rect">
            <a:avLst/>
          </a:prstGeom>
          <a:noFill/>
        </p:spPr>
        <p:txBody>
          <a:bodyPr wrap="square" lIns="0" tIns="0" rIns="0" bIns="0" rtlCol="0" anchor="ctr">
            <a:noAutofit/>
          </a:bodyPr>
          <a:lstStyle/>
          <a:p>
            <a:pPr>
              <a:lnSpc>
                <a:spcPct val="150000"/>
              </a:lnSpc>
              <a:buSzPct val="115000"/>
            </a:pPr>
            <a:r>
              <a:rPr lang="zh-TW" altLang="en-US" sz="2000" b="1" dirty="0">
                <a:solidFill>
                  <a:srgbClr val="48595D"/>
                </a:solidFill>
                <a:latin typeface="Arial" panose="020B0604020202020204" pitchFamily="34" charset="0"/>
                <a:ea typeface="Arial" charset="0"/>
                <a:cs typeface="Arial" panose="020B0604020202020204" pitchFamily="34" charset="0"/>
              </a:rPr>
              <a:t>碩士課程：</a:t>
            </a:r>
          </a:p>
          <a:p>
            <a:pPr marL="342900" indent="-342900">
              <a:lnSpc>
                <a:spcPct val="150000"/>
              </a:lnSpc>
              <a:buSzPct val="115000"/>
              <a:buFont typeface="Arial" panose="020B0604020202020204" pitchFamily="34" charset="0"/>
              <a:buChar char="•"/>
            </a:pPr>
            <a:r>
              <a:rPr lang="zh-TW" altLang="en-US" sz="2000" dirty="0">
                <a:solidFill>
                  <a:srgbClr val="48595D"/>
                </a:solidFill>
                <a:latin typeface="Arial" panose="020B0604020202020204" pitchFamily="34" charset="0"/>
                <a:ea typeface="Arial" charset="0"/>
                <a:cs typeface="Arial" panose="020B0604020202020204" pitchFamily="34" charset="0"/>
              </a:rPr>
              <a:t>即將開始職業生涯人士</a:t>
            </a:r>
          </a:p>
          <a:p>
            <a:pPr marL="342900" indent="-342900">
              <a:lnSpc>
                <a:spcPct val="150000"/>
              </a:lnSpc>
              <a:buSzPct val="115000"/>
              <a:buFont typeface="Arial" panose="020B0604020202020204" pitchFamily="34" charset="0"/>
              <a:buChar char="•"/>
            </a:pPr>
            <a:r>
              <a:rPr lang="zh-TW" altLang="en-US" sz="2000" dirty="0">
                <a:solidFill>
                  <a:srgbClr val="48595D"/>
                </a:solidFill>
                <a:latin typeface="Arial" panose="020B0604020202020204" pitchFamily="34" charset="0"/>
                <a:ea typeface="Arial" charset="0"/>
                <a:cs typeface="Arial" panose="020B0604020202020204" pitchFamily="34" charset="0"/>
              </a:rPr>
              <a:t>每年</a:t>
            </a:r>
            <a:r>
              <a:rPr lang="en-US" altLang="zh-TW" sz="2000" dirty="0">
                <a:solidFill>
                  <a:srgbClr val="48595D"/>
                </a:solidFill>
                <a:latin typeface="Arial" panose="020B0604020202020204" pitchFamily="34" charset="0"/>
                <a:ea typeface="Arial" charset="0"/>
                <a:cs typeface="Arial" panose="020B0604020202020204" pitchFamily="34" charset="0"/>
              </a:rPr>
              <a:t>50</a:t>
            </a:r>
            <a:r>
              <a:rPr lang="zh-TW" altLang="en-US" sz="2000" dirty="0">
                <a:solidFill>
                  <a:srgbClr val="48595D"/>
                </a:solidFill>
                <a:latin typeface="Arial" panose="020B0604020202020204" pitchFamily="34" charset="0"/>
                <a:ea typeface="Arial" charset="0"/>
                <a:cs typeface="Arial" panose="020B0604020202020204" pitchFamily="34" charset="0"/>
              </a:rPr>
              <a:t>名獎學金受獎人</a:t>
            </a:r>
            <a:r>
              <a:rPr lang="en-US" altLang="zh-TW" sz="2000" dirty="0">
                <a:solidFill>
                  <a:srgbClr val="48595D"/>
                </a:solidFill>
                <a:latin typeface="Arial" panose="020B0604020202020204" pitchFamily="34" charset="0"/>
                <a:ea typeface="Arial" charset="0"/>
                <a:cs typeface="Arial" panose="020B0604020202020204" pitchFamily="34" charset="0"/>
              </a:rPr>
              <a:t>(</a:t>
            </a:r>
            <a:r>
              <a:rPr lang="zh-TW" altLang="en-US" sz="2000" dirty="0">
                <a:solidFill>
                  <a:srgbClr val="48595D"/>
                </a:solidFill>
                <a:latin typeface="Arial" panose="020B0604020202020204" pitchFamily="34" charset="0"/>
                <a:ea typeface="Arial" charset="0"/>
                <a:cs typeface="Arial" panose="020B0604020202020204" pitchFamily="34" charset="0"/>
              </a:rPr>
              <a:t>每個中心</a:t>
            </a:r>
            <a:r>
              <a:rPr lang="en-US" altLang="zh-TW" sz="2000" dirty="0">
                <a:solidFill>
                  <a:srgbClr val="48595D"/>
                </a:solidFill>
                <a:latin typeface="Arial" panose="020B0604020202020204" pitchFamily="34" charset="0"/>
                <a:ea typeface="Arial" charset="0"/>
                <a:cs typeface="Arial" panose="020B0604020202020204" pitchFamily="34" charset="0"/>
              </a:rPr>
              <a:t>10</a:t>
            </a:r>
            <a:r>
              <a:rPr lang="zh-TW" altLang="en-US" sz="2000" dirty="0">
                <a:solidFill>
                  <a:srgbClr val="48595D"/>
                </a:solidFill>
                <a:latin typeface="Arial" panose="020B0604020202020204" pitchFamily="34" charset="0"/>
                <a:ea typeface="Arial" charset="0"/>
                <a:cs typeface="Arial" panose="020B0604020202020204" pitchFamily="34" charset="0"/>
              </a:rPr>
              <a:t>名</a:t>
            </a:r>
            <a:r>
              <a:rPr lang="en-US" altLang="zh-TW" sz="2000" dirty="0">
                <a:solidFill>
                  <a:srgbClr val="48595D"/>
                </a:solidFill>
                <a:latin typeface="Arial" panose="020B0604020202020204" pitchFamily="34" charset="0"/>
                <a:ea typeface="Arial" charset="0"/>
                <a:cs typeface="Arial" panose="020B0604020202020204" pitchFamily="34" charset="0"/>
              </a:rPr>
              <a:t>)</a:t>
            </a:r>
          </a:p>
          <a:p>
            <a:pPr marL="342900" indent="-342900">
              <a:lnSpc>
                <a:spcPct val="150000"/>
              </a:lnSpc>
              <a:buSzPct val="115000"/>
              <a:buFont typeface="Arial" panose="020B0604020202020204" pitchFamily="34" charset="0"/>
              <a:buChar char="•"/>
            </a:pPr>
            <a:r>
              <a:rPr lang="en-US" altLang="zh-TW" sz="2000" dirty="0">
                <a:solidFill>
                  <a:srgbClr val="48595D"/>
                </a:solidFill>
                <a:latin typeface="Arial" panose="020B0604020202020204" pitchFamily="34" charset="0"/>
                <a:ea typeface="Arial" charset="0"/>
                <a:cs typeface="Arial" panose="020B0604020202020204" pitchFamily="34" charset="0"/>
              </a:rPr>
              <a:t>15-24</a:t>
            </a:r>
            <a:r>
              <a:rPr lang="zh-TW" altLang="en-US" sz="2000" dirty="0">
                <a:solidFill>
                  <a:srgbClr val="48595D"/>
                </a:solidFill>
                <a:latin typeface="Arial" panose="020B0604020202020204" pitchFamily="34" charset="0"/>
                <a:ea typeface="Arial" charset="0"/>
                <a:cs typeface="Arial" panose="020B0604020202020204" pitchFamily="34" charset="0"/>
              </a:rPr>
              <a:t>個月課程</a:t>
            </a:r>
          </a:p>
          <a:p>
            <a:pPr marL="342900" indent="-342900">
              <a:lnSpc>
                <a:spcPct val="150000"/>
              </a:lnSpc>
              <a:buSzPct val="115000"/>
              <a:buFont typeface="Arial" panose="020B0604020202020204" pitchFamily="34" charset="0"/>
              <a:buChar char="•"/>
            </a:pPr>
            <a:endParaRPr lang="en-US" sz="2000" dirty="0">
              <a:solidFill>
                <a:srgbClr val="48595D"/>
              </a:solidFill>
              <a:latin typeface="Arial" panose="020B0604020202020204" pitchFamily="34" charset="0"/>
              <a:ea typeface="Arial" charset="0"/>
              <a:cs typeface="Arial" panose="020B0604020202020204" pitchFamily="34" charset="0"/>
            </a:endParaRPr>
          </a:p>
          <a:p>
            <a:pPr>
              <a:lnSpc>
                <a:spcPct val="150000"/>
              </a:lnSpc>
              <a:buSzPct val="115000"/>
            </a:pPr>
            <a:r>
              <a:rPr lang="zh-TW" altLang="en-US" sz="2000" b="1" dirty="0">
                <a:solidFill>
                  <a:srgbClr val="48595D"/>
                </a:solidFill>
                <a:latin typeface="Arial" panose="020B0604020202020204" pitchFamily="34" charset="0"/>
                <a:ea typeface="Arial" charset="0"/>
                <a:cs typeface="Arial" panose="020B0604020202020204" pitchFamily="34" charset="0"/>
              </a:rPr>
              <a:t>證書課程：</a:t>
            </a:r>
          </a:p>
          <a:p>
            <a:pPr marL="342900" indent="-342900">
              <a:lnSpc>
                <a:spcPct val="150000"/>
              </a:lnSpc>
              <a:buSzPct val="115000"/>
              <a:buFont typeface="Arial" panose="020B0604020202020204" pitchFamily="34" charset="0"/>
              <a:buChar char="•"/>
            </a:pPr>
            <a:r>
              <a:rPr lang="zh-TW" altLang="en-US" sz="2000" dirty="0">
                <a:solidFill>
                  <a:srgbClr val="48595D"/>
                </a:solidFill>
                <a:latin typeface="Arial" panose="020B0604020202020204" pitchFamily="34" charset="0"/>
                <a:ea typeface="Arial" charset="0"/>
                <a:cs typeface="Arial" panose="020B0604020202020204" pitchFamily="34" charset="0"/>
              </a:rPr>
              <a:t>證明已有經驗人士</a:t>
            </a:r>
          </a:p>
          <a:p>
            <a:pPr marL="342900" indent="-342900">
              <a:lnSpc>
                <a:spcPct val="150000"/>
              </a:lnSpc>
              <a:buSzPct val="115000"/>
              <a:buFont typeface="Arial" panose="020B0604020202020204" pitchFamily="34" charset="0"/>
              <a:buChar char="•"/>
            </a:pPr>
            <a:r>
              <a:rPr lang="zh-TW" altLang="en-US" sz="2000" dirty="0">
                <a:solidFill>
                  <a:srgbClr val="48595D"/>
                </a:solidFill>
                <a:latin typeface="Arial" panose="020B0604020202020204" pitchFamily="34" charset="0"/>
                <a:ea typeface="Arial" charset="0"/>
                <a:cs typeface="Arial" panose="020B0604020202020204" pitchFamily="34" charset="0"/>
              </a:rPr>
              <a:t>每年</a:t>
            </a:r>
            <a:r>
              <a:rPr lang="en-US" altLang="zh-TW" sz="2000" dirty="0">
                <a:solidFill>
                  <a:srgbClr val="48595D"/>
                </a:solidFill>
                <a:latin typeface="Arial" panose="020B0604020202020204" pitchFamily="34" charset="0"/>
                <a:ea typeface="Arial" charset="0"/>
                <a:cs typeface="Arial" panose="020B0604020202020204" pitchFamily="34" charset="0"/>
              </a:rPr>
              <a:t>80</a:t>
            </a:r>
            <a:r>
              <a:rPr lang="zh-TW" altLang="en-US" sz="2000" dirty="0">
                <a:solidFill>
                  <a:srgbClr val="48595D"/>
                </a:solidFill>
                <a:latin typeface="Arial" panose="020B0604020202020204" pitchFamily="34" charset="0"/>
                <a:ea typeface="Arial" charset="0"/>
                <a:cs typeface="Arial" panose="020B0604020202020204" pitchFamily="34" charset="0"/>
              </a:rPr>
              <a:t>名獎學金受獎人</a:t>
            </a:r>
            <a:r>
              <a:rPr lang="en-US" altLang="zh-TW" sz="2000" dirty="0">
                <a:solidFill>
                  <a:srgbClr val="48595D"/>
                </a:solidFill>
                <a:latin typeface="Arial" panose="020B0604020202020204" pitchFamily="34" charset="0"/>
                <a:ea typeface="Arial" charset="0"/>
                <a:cs typeface="Arial" panose="020B0604020202020204" pitchFamily="34" charset="0"/>
              </a:rPr>
              <a:t>(</a:t>
            </a:r>
            <a:r>
              <a:rPr lang="zh-TW" altLang="en-US" sz="2000" dirty="0">
                <a:solidFill>
                  <a:srgbClr val="48595D"/>
                </a:solidFill>
                <a:latin typeface="Arial" panose="020B0604020202020204" pitchFamily="34" charset="0"/>
                <a:ea typeface="Arial" charset="0"/>
                <a:cs typeface="Arial" panose="020B0604020202020204" pitchFamily="34" charset="0"/>
              </a:rPr>
              <a:t>每個中心</a:t>
            </a:r>
            <a:r>
              <a:rPr lang="en-US" altLang="zh-TW" sz="2000" dirty="0">
                <a:solidFill>
                  <a:srgbClr val="48595D"/>
                </a:solidFill>
                <a:latin typeface="Arial" panose="020B0604020202020204" pitchFamily="34" charset="0"/>
                <a:ea typeface="Arial" charset="0"/>
                <a:cs typeface="Arial" panose="020B0604020202020204" pitchFamily="34" charset="0"/>
              </a:rPr>
              <a:t>20</a:t>
            </a:r>
            <a:r>
              <a:rPr lang="zh-TW" altLang="en-US" sz="2000" dirty="0">
                <a:solidFill>
                  <a:srgbClr val="48595D"/>
                </a:solidFill>
                <a:latin typeface="Arial" panose="020B0604020202020204" pitchFamily="34" charset="0"/>
                <a:ea typeface="Arial" charset="0"/>
                <a:cs typeface="Arial" panose="020B0604020202020204" pitchFamily="34" charset="0"/>
              </a:rPr>
              <a:t>名</a:t>
            </a:r>
            <a:r>
              <a:rPr lang="en-US" altLang="zh-TW" sz="2000" dirty="0">
                <a:solidFill>
                  <a:srgbClr val="48595D"/>
                </a:solidFill>
                <a:latin typeface="Arial" panose="020B0604020202020204" pitchFamily="34" charset="0"/>
                <a:ea typeface="Arial" charset="0"/>
                <a:cs typeface="Arial" panose="020B0604020202020204" pitchFamily="34" charset="0"/>
              </a:rPr>
              <a:t>)</a:t>
            </a:r>
          </a:p>
          <a:p>
            <a:pPr marL="342900" indent="-342900">
              <a:lnSpc>
                <a:spcPct val="150000"/>
              </a:lnSpc>
              <a:buSzPct val="115000"/>
              <a:buFont typeface="Arial" panose="020B0604020202020204" pitchFamily="34" charset="0"/>
              <a:buChar char="•"/>
            </a:pPr>
            <a:r>
              <a:rPr lang="zh-TW" altLang="en-US" sz="2000" dirty="0">
                <a:solidFill>
                  <a:srgbClr val="48595D"/>
                </a:solidFill>
                <a:latin typeface="Arial" panose="020B0604020202020204" pitchFamily="34" charset="0"/>
                <a:ea typeface="Arial" charset="0"/>
                <a:cs typeface="Arial" panose="020B0604020202020204" pitchFamily="34" charset="0"/>
              </a:rPr>
              <a:t>一年融合學習課程，專供在職專業人士參加</a:t>
            </a:r>
          </a:p>
        </p:txBody>
      </p:sp>
      <p:sp>
        <p:nvSpPr>
          <p:cNvPr id="16" name="Rectangle 15"/>
          <p:cNvSpPr/>
          <p:nvPr/>
        </p:nvSpPr>
        <p:spPr>
          <a:xfrm>
            <a:off x="600210" y="734414"/>
            <a:ext cx="4587611" cy="1938992"/>
          </a:xfrm>
          <a:prstGeom prst="rect">
            <a:avLst/>
          </a:prstGeom>
        </p:spPr>
        <p:txBody>
          <a:bodyPr wrap="square" lIns="0" rIns="0" anchor="b">
            <a:spAutoFit/>
          </a:bodyPr>
          <a:lstStyle/>
          <a:p>
            <a:pPr algn="ctr">
              <a:spcAft>
                <a:spcPts val="225"/>
              </a:spcAft>
              <a:defRPr/>
            </a:pPr>
            <a:r>
              <a:rPr lang="zh-TW" altLang="en-US" sz="4000" dirty="0">
                <a:solidFill>
                  <a:schemeClr val="bg1"/>
                </a:solidFill>
                <a:latin typeface="Arial" panose="020B0604020202020204" pitchFamily="34" charset="0"/>
                <a:cs typeface="Arial" panose="020B0604020202020204" pitchFamily="34" charset="0"/>
              </a:rPr>
              <a:t>每年選出的扶輪和平獎學金受獎人多達</a:t>
            </a:r>
            <a:r>
              <a:rPr lang="en-US" altLang="zh-TW" sz="4000" dirty="0">
                <a:solidFill>
                  <a:schemeClr val="bg1"/>
                </a:solidFill>
                <a:latin typeface="Arial" panose="020B0604020202020204" pitchFamily="34" charset="0"/>
                <a:cs typeface="Arial" panose="020B0604020202020204" pitchFamily="34" charset="0"/>
              </a:rPr>
              <a:t>130</a:t>
            </a:r>
            <a:r>
              <a:rPr lang="zh-TW" altLang="en-US" sz="4000" dirty="0">
                <a:solidFill>
                  <a:schemeClr val="bg1"/>
                </a:solidFill>
                <a:latin typeface="Arial" panose="020B0604020202020204" pitchFamily="34" charset="0"/>
                <a:cs typeface="Arial" panose="020B0604020202020204" pitchFamily="34" charset="0"/>
              </a:rPr>
              <a:t>名</a:t>
            </a:r>
            <a:endParaRPr lang="en-US" altLang="en-US" sz="4000" dirty="0">
              <a:solidFill>
                <a:schemeClr val="bg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0547" y="2975633"/>
            <a:ext cx="5187821" cy="3458547"/>
          </a:xfrm>
          <a:prstGeom prst="rect">
            <a:avLst/>
          </a:prstGeom>
        </p:spPr>
      </p:pic>
    </p:spTree>
    <p:extLst>
      <p:ext uri="{BB962C8B-B14F-4D97-AF65-F5344CB8AC3E}">
        <p14:creationId xmlns:p14="http://schemas.microsoft.com/office/powerpoint/2010/main" val="829411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gs>
            <a:gs pos="50000">
              <a:srgbClr val="2D5596"/>
            </a:gs>
          </a:gsLst>
          <a:lin ang="0" scaled="1"/>
          <a:tileRect/>
        </a:gradFill>
        <a:effectLst/>
      </p:bgPr>
    </p:bg>
    <p:spTree>
      <p:nvGrpSpPr>
        <p:cNvPr id="1" name=""/>
        <p:cNvGrpSpPr/>
        <p:nvPr/>
      </p:nvGrpSpPr>
      <p:grpSpPr>
        <a:xfrm>
          <a:off x="0" y="0"/>
          <a:ext cx="0" cy="0"/>
          <a:chOff x="0" y="0"/>
          <a:chExt cx="0" cy="0"/>
        </a:xfrm>
      </p:grpSpPr>
      <p:sp>
        <p:nvSpPr>
          <p:cNvPr id="8" name="Rectangle 7"/>
          <p:cNvSpPr/>
          <p:nvPr/>
        </p:nvSpPr>
        <p:spPr>
          <a:xfrm>
            <a:off x="600210" y="779802"/>
            <a:ext cx="4942174" cy="1118255"/>
          </a:xfrm>
          <a:prstGeom prst="rect">
            <a:avLst/>
          </a:prstGeom>
        </p:spPr>
        <p:txBody>
          <a:bodyPr wrap="square" lIns="0" rIns="0" anchor="b">
            <a:spAutoFit/>
          </a:bodyPr>
          <a:lstStyle/>
          <a:p>
            <a:pPr lvl="0">
              <a:lnSpc>
                <a:spcPts val="4000"/>
              </a:lnSpc>
            </a:pPr>
            <a:r>
              <a:rPr lang="zh-TW" altLang="en-US" sz="4400" b="1" dirty="0">
                <a:solidFill>
                  <a:srgbClr val="48595D"/>
                </a:solidFill>
                <a:latin typeface="Arial" panose="020B0604020202020204" pitchFamily="34" charset="0"/>
                <a:ea typeface="Arial" charset="0"/>
                <a:cs typeface="Arial" panose="020B0604020202020204" pitchFamily="34" charset="0"/>
              </a:rPr>
              <a:t>碩士課程</a:t>
            </a:r>
            <a:endParaRPr lang="en-US" altLang="zh-TW" sz="4400" b="1" dirty="0">
              <a:solidFill>
                <a:srgbClr val="48595D"/>
              </a:solidFill>
              <a:latin typeface="Arial" panose="020B0604020202020204" pitchFamily="34" charset="0"/>
              <a:ea typeface="Arial" charset="0"/>
              <a:cs typeface="Arial" panose="020B0604020202020204" pitchFamily="34" charset="0"/>
            </a:endParaRPr>
          </a:p>
          <a:p>
            <a:pPr lvl="0">
              <a:lnSpc>
                <a:spcPts val="4000"/>
              </a:lnSpc>
            </a:pPr>
            <a:r>
              <a:rPr lang="zh-TW" altLang="en-US" sz="3600" dirty="0">
                <a:solidFill>
                  <a:srgbClr val="48595D"/>
                </a:solidFill>
                <a:latin typeface="Arial" panose="020B0604020202020204" pitchFamily="34" charset="0"/>
                <a:ea typeface="Arial" charset="0"/>
                <a:cs typeface="Arial" panose="020B0604020202020204" pitchFamily="34" charset="0"/>
              </a:rPr>
              <a:t>獎學金</a:t>
            </a:r>
            <a:r>
              <a:rPr lang="zh-TW" altLang="en-US" sz="3300" dirty="0">
                <a:solidFill>
                  <a:srgbClr val="48595D"/>
                </a:solidFill>
                <a:latin typeface="Arial" panose="020B0604020202020204" pitchFamily="34" charset="0"/>
                <a:ea typeface="Arial" charset="0"/>
                <a:cs typeface="Arial" panose="020B0604020202020204" pitchFamily="34" charset="0"/>
              </a:rPr>
              <a:t>元素</a:t>
            </a:r>
            <a:endParaRPr lang="en-US" sz="3300" dirty="0">
              <a:solidFill>
                <a:srgbClr val="48595D"/>
              </a:solidFill>
              <a:latin typeface="Arial" panose="020B0604020202020204" pitchFamily="34" charset="0"/>
              <a:ea typeface="Arial" charset="0"/>
              <a:cs typeface="Arial" panose="020B0604020202020204" pitchFamily="34" charset="0"/>
            </a:endParaRPr>
          </a:p>
        </p:txBody>
      </p:sp>
      <p:cxnSp>
        <p:nvCxnSpPr>
          <p:cNvPr id="10" name="Straight Connector 9"/>
          <p:cNvCxnSpPr/>
          <p:nvPr/>
        </p:nvCxnSpPr>
        <p:spPr>
          <a:xfrm>
            <a:off x="450920" y="1989832"/>
            <a:ext cx="4942174" cy="0"/>
          </a:xfrm>
          <a:prstGeom prst="line">
            <a:avLst/>
          </a:prstGeom>
          <a:ln w="28575">
            <a:solidFill>
              <a:srgbClr val="48595D"/>
            </a:solidFill>
          </a:ln>
        </p:spPr>
        <p:style>
          <a:lnRef idx="1">
            <a:schemeClr val="accent1"/>
          </a:lnRef>
          <a:fillRef idx="0">
            <a:schemeClr val="accent1"/>
          </a:fillRef>
          <a:effectRef idx="0">
            <a:schemeClr val="accent1"/>
          </a:effectRef>
          <a:fontRef idx="minor">
            <a:schemeClr val="tx1"/>
          </a:fontRef>
        </p:style>
      </p:cxnSp>
      <p:pic>
        <p:nvPicPr>
          <p:cNvPr id="6"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425143" y="248287"/>
            <a:ext cx="5507224" cy="6357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Screen Clippi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3935" y="2466012"/>
            <a:ext cx="1776614" cy="1833460"/>
          </a:xfrm>
          <a:prstGeom prst="rect">
            <a:avLst/>
          </a:prstGeom>
        </p:spPr>
      </p:pic>
      <p:pic>
        <p:nvPicPr>
          <p:cNvPr id="12" name="Picture 11" descr="Screen Clippi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164850" y="2466012"/>
            <a:ext cx="1642040" cy="1833460"/>
          </a:xfrm>
          <a:prstGeom prst="rect">
            <a:avLst/>
          </a:prstGeom>
        </p:spPr>
      </p:pic>
      <p:pic>
        <p:nvPicPr>
          <p:cNvPr id="13" name="Picture 12" descr="Screen Clippi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95125" y="2466012"/>
            <a:ext cx="1548883" cy="1833460"/>
          </a:xfrm>
          <a:prstGeom prst="rect">
            <a:avLst/>
          </a:prstGeom>
        </p:spPr>
      </p:pic>
      <p:pic>
        <p:nvPicPr>
          <p:cNvPr id="14" name="Picture 13" descr="Screen Clippin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12242" y="4621110"/>
            <a:ext cx="1548882" cy="1833460"/>
          </a:xfrm>
          <a:prstGeom prst="rect">
            <a:avLst/>
          </a:prstGeom>
        </p:spPr>
      </p:pic>
      <p:pic>
        <p:nvPicPr>
          <p:cNvPr id="15" name="Picture 14" descr="Screen Clippi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203327" y="4621110"/>
            <a:ext cx="1766239" cy="1833460"/>
          </a:xfrm>
          <a:prstGeom prst="rect">
            <a:avLst/>
          </a:prstGeom>
        </p:spPr>
      </p:pic>
    </p:spTree>
    <p:extLst>
      <p:ext uri="{BB962C8B-B14F-4D97-AF65-F5344CB8AC3E}">
        <p14:creationId xmlns:p14="http://schemas.microsoft.com/office/powerpoint/2010/main" val="1274916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gs>
            <a:gs pos="50000">
              <a:srgbClr val="2D5596"/>
            </a:gs>
          </a:gsLst>
          <a:lin ang="0" scaled="1"/>
          <a:tileRect/>
        </a:gradFill>
        <a:effectLst/>
      </p:bgPr>
    </p:bg>
    <p:spTree>
      <p:nvGrpSpPr>
        <p:cNvPr id="1" name=""/>
        <p:cNvGrpSpPr/>
        <p:nvPr/>
      </p:nvGrpSpPr>
      <p:grpSpPr>
        <a:xfrm>
          <a:off x="0" y="0"/>
          <a:ext cx="0" cy="0"/>
          <a:chOff x="0" y="0"/>
          <a:chExt cx="0" cy="0"/>
        </a:xfrm>
      </p:grpSpPr>
      <p:sp>
        <p:nvSpPr>
          <p:cNvPr id="8" name="Rectangle 7"/>
          <p:cNvSpPr/>
          <p:nvPr/>
        </p:nvSpPr>
        <p:spPr>
          <a:xfrm>
            <a:off x="450920" y="1027549"/>
            <a:ext cx="5091464" cy="600164"/>
          </a:xfrm>
          <a:prstGeom prst="rect">
            <a:avLst/>
          </a:prstGeom>
        </p:spPr>
        <p:txBody>
          <a:bodyPr wrap="square" lIns="0" rIns="0" anchor="b">
            <a:spAutoFit/>
          </a:bodyPr>
          <a:lstStyle/>
          <a:p>
            <a:pPr lvl="0"/>
            <a:r>
              <a:rPr lang="zh-TW" altLang="en-US" sz="3300" dirty="0">
                <a:solidFill>
                  <a:srgbClr val="48595D"/>
                </a:solidFill>
                <a:latin typeface="Arial" panose="020B0604020202020204" pitchFamily="34" charset="0"/>
                <a:ea typeface="Arial" charset="0"/>
                <a:cs typeface="Arial" panose="020B0604020202020204" pitchFamily="34" charset="0"/>
              </a:rPr>
              <a:t>碩士學位候選人必須</a:t>
            </a:r>
            <a:r>
              <a:rPr lang="en-US" sz="3300" dirty="0">
                <a:solidFill>
                  <a:srgbClr val="48595D"/>
                </a:solidFill>
                <a:latin typeface="Arial" panose="020B0604020202020204" pitchFamily="34" charset="0"/>
                <a:ea typeface="Arial" charset="0"/>
                <a:cs typeface="Arial" panose="020B0604020202020204" pitchFamily="34" charset="0"/>
              </a:rPr>
              <a:t>: </a:t>
            </a:r>
          </a:p>
        </p:txBody>
      </p:sp>
      <p:cxnSp>
        <p:nvCxnSpPr>
          <p:cNvPr id="10" name="Straight Connector 9"/>
          <p:cNvCxnSpPr/>
          <p:nvPr/>
        </p:nvCxnSpPr>
        <p:spPr>
          <a:xfrm>
            <a:off x="450920" y="1840542"/>
            <a:ext cx="4942174" cy="0"/>
          </a:xfrm>
          <a:prstGeom prst="line">
            <a:avLst/>
          </a:prstGeom>
          <a:ln w="28575">
            <a:solidFill>
              <a:srgbClr val="48595D"/>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04800" y="2283596"/>
            <a:ext cx="5237584" cy="3170099"/>
          </a:xfrm>
          <a:prstGeom prst="rect">
            <a:avLst/>
          </a:prstGeom>
        </p:spPr>
        <p:txBody>
          <a:bodyPr wrap="square">
            <a:spAutoFit/>
          </a:bodyPr>
          <a:lstStyle/>
          <a:p>
            <a:pPr marL="285750" lvl="0" indent="-285750">
              <a:buFont typeface="Arial" panose="020B0604020202020204" pitchFamily="34" charset="0"/>
              <a:buChar char="•"/>
            </a:pPr>
            <a:r>
              <a:rPr lang="zh-TW" altLang="en-US" sz="2000" dirty="0">
                <a:solidFill>
                  <a:srgbClr val="48595D"/>
                </a:solidFill>
                <a:latin typeface="Arial" panose="020B0604020202020204" pitchFamily="34" charset="0"/>
                <a:cs typeface="Arial" panose="020B0604020202020204" pitchFamily="34" charset="0"/>
              </a:rPr>
              <a:t>精通英語</a:t>
            </a:r>
            <a:endParaRPr lang="en-US" altLang="zh-TW" sz="2000" dirty="0">
              <a:solidFill>
                <a:srgbClr val="48595D"/>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endParaRPr lang="zh-TW" altLang="en-US" sz="2000" dirty="0">
              <a:solidFill>
                <a:srgbClr val="48595D"/>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zh-TW" altLang="en-US" sz="2000" dirty="0">
                <a:solidFill>
                  <a:srgbClr val="48595D"/>
                </a:solidFill>
                <a:latin typeface="Arial" panose="020B0604020202020204" pitchFamily="34" charset="0"/>
                <a:cs typeface="Arial" panose="020B0604020202020204" pitchFamily="34" charset="0"/>
              </a:rPr>
              <a:t>有學士學位</a:t>
            </a:r>
            <a:endParaRPr lang="en-US" altLang="zh-TW" sz="2000" dirty="0">
              <a:solidFill>
                <a:srgbClr val="48595D"/>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endParaRPr lang="zh-TW" altLang="en-US" sz="2000" dirty="0">
              <a:solidFill>
                <a:srgbClr val="48595D"/>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zh-TW" altLang="en-US" sz="2000" dirty="0">
                <a:solidFill>
                  <a:srgbClr val="48595D"/>
                </a:solidFill>
                <a:latin typeface="Arial" panose="020B0604020202020204" pitchFamily="34" charset="0"/>
                <a:cs typeface="Arial" panose="020B0604020202020204" pitchFamily="34" charset="0"/>
              </a:rPr>
              <a:t>證明堅決致力於跨文化的理解與和平</a:t>
            </a:r>
            <a:endParaRPr lang="en-US" altLang="zh-TW" sz="2000" dirty="0">
              <a:solidFill>
                <a:srgbClr val="48595D"/>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endParaRPr lang="zh-TW" altLang="en-US" sz="2000" dirty="0">
              <a:solidFill>
                <a:srgbClr val="48595D"/>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zh-TW" altLang="en-US" sz="2000" dirty="0">
                <a:solidFill>
                  <a:srgbClr val="48595D"/>
                </a:solidFill>
                <a:latin typeface="Arial" panose="020B0604020202020204" pitchFamily="34" charset="0"/>
                <a:cs typeface="Arial" panose="020B0604020202020204" pitchFamily="34" charset="0"/>
              </a:rPr>
              <a:t>展現出領導能力</a:t>
            </a:r>
            <a:endParaRPr lang="en-US" altLang="zh-TW" sz="2000" dirty="0">
              <a:solidFill>
                <a:srgbClr val="48595D"/>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endParaRPr lang="zh-TW" altLang="en-US" sz="2000" dirty="0">
              <a:solidFill>
                <a:srgbClr val="48595D"/>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zh-TW" altLang="en-US" sz="2000" dirty="0">
                <a:solidFill>
                  <a:srgbClr val="48595D"/>
                </a:solidFill>
                <a:latin typeface="Arial" panose="020B0604020202020204" pitchFamily="34" charset="0"/>
                <a:cs typeface="Arial" panose="020B0604020202020204" pitchFamily="34" charset="0"/>
              </a:rPr>
              <a:t>在和平或發展工作有至少</a:t>
            </a:r>
            <a:r>
              <a:rPr lang="en-US" altLang="zh-TW" sz="2000" dirty="0">
                <a:solidFill>
                  <a:srgbClr val="48595D"/>
                </a:solidFill>
                <a:latin typeface="Arial" panose="020B0604020202020204" pitchFamily="34" charset="0"/>
                <a:cs typeface="Arial" panose="020B0604020202020204" pitchFamily="34" charset="0"/>
              </a:rPr>
              <a:t>3</a:t>
            </a:r>
            <a:r>
              <a:rPr lang="zh-TW" altLang="en-US" sz="2000" dirty="0">
                <a:solidFill>
                  <a:srgbClr val="48595D"/>
                </a:solidFill>
                <a:latin typeface="Arial" panose="020B0604020202020204" pitchFamily="34" charset="0"/>
                <a:cs typeface="Arial" panose="020B0604020202020204" pitchFamily="34" charset="0"/>
              </a:rPr>
              <a:t>年的全職經驗</a:t>
            </a:r>
            <a:r>
              <a:rPr lang="en-US" altLang="zh-TW" sz="2000" dirty="0">
                <a:solidFill>
                  <a:srgbClr val="48595D"/>
                </a:solidFill>
                <a:latin typeface="Arial" panose="020B0604020202020204" pitchFamily="34" charset="0"/>
                <a:cs typeface="Arial" panose="020B0604020202020204" pitchFamily="34" charset="0"/>
              </a:rPr>
              <a:t>(</a:t>
            </a:r>
            <a:r>
              <a:rPr lang="zh-TW" altLang="en-US" sz="2000" dirty="0">
                <a:solidFill>
                  <a:srgbClr val="48595D"/>
                </a:solidFill>
                <a:latin typeface="Arial" panose="020B0604020202020204" pitchFamily="34" charset="0"/>
                <a:cs typeface="Arial" panose="020B0604020202020204" pitchFamily="34" charset="0"/>
              </a:rPr>
              <a:t>申請杜克大學的課程須有</a:t>
            </a:r>
            <a:r>
              <a:rPr lang="en-US" altLang="zh-TW" sz="2000" dirty="0">
                <a:solidFill>
                  <a:srgbClr val="48595D"/>
                </a:solidFill>
                <a:latin typeface="Arial" panose="020B0604020202020204" pitchFamily="34" charset="0"/>
                <a:cs typeface="Arial" panose="020B0604020202020204" pitchFamily="34" charset="0"/>
              </a:rPr>
              <a:t>5</a:t>
            </a:r>
            <a:r>
              <a:rPr lang="zh-TW" altLang="en-US" sz="2000" dirty="0">
                <a:solidFill>
                  <a:srgbClr val="48595D"/>
                </a:solidFill>
                <a:latin typeface="Arial" panose="020B0604020202020204" pitchFamily="34" charset="0"/>
                <a:cs typeface="Arial" panose="020B0604020202020204" pitchFamily="34" charset="0"/>
              </a:rPr>
              <a:t>年的全職經驗</a:t>
            </a:r>
            <a:r>
              <a:rPr lang="en-US" altLang="zh-TW" sz="2000" dirty="0">
                <a:solidFill>
                  <a:srgbClr val="48595D"/>
                </a:solidFill>
                <a:latin typeface="Arial" panose="020B0604020202020204" pitchFamily="34" charset="0"/>
                <a:cs typeface="Arial" panose="020B0604020202020204" pitchFamily="34" charset="0"/>
              </a:rPr>
              <a:t>)</a:t>
            </a: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46286" y="317241"/>
            <a:ext cx="5395963" cy="6270171"/>
          </a:xfrm>
          <a:prstGeom prst="rect">
            <a:avLst/>
          </a:prstGeom>
        </p:spPr>
      </p:pic>
    </p:spTree>
    <p:extLst>
      <p:ext uri="{BB962C8B-B14F-4D97-AF65-F5344CB8AC3E}">
        <p14:creationId xmlns:p14="http://schemas.microsoft.com/office/powerpoint/2010/main" val="651935344"/>
      </p:ext>
    </p:extLst>
  </p:cSld>
  <p:clrMapOvr>
    <a:masterClrMapping/>
  </p:clrMapOvr>
</p:sld>
</file>

<file path=ppt/theme/theme1.xml><?xml version="1.0" encoding="utf-8"?>
<a:theme xmlns:a="http://schemas.openxmlformats.org/drawingml/2006/main" name="Office Theme">
  <a:themeElements>
    <a:clrScheme name="Rotary Palette">
      <a:dk1>
        <a:srgbClr val="01B4E7"/>
      </a:dk1>
      <a:lt1>
        <a:srgbClr val="FFFFFF"/>
      </a:lt1>
      <a:dk2>
        <a:srgbClr val="01B4E7"/>
      </a:dk2>
      <a:lt2>
        <a:srgbClr val="FFFFFF"/>
      </a:lt2>
      <a:accent1>
        <a:srgbClr val="F7A81B"/>
      </a:accent1>
      <a:accent2>
        <a:srgbClr val="D91B5C"/>
      </a:accent2>
      <a:accent3>
        <a:srgbClr val="009999"/>
      </a:accent3>
      <a:accent4>
        <a:srgbClr val="872175"/>
      </a:accent4>
      <a:accent5>
        <a:srgbClr val="FF7600"/>
      </a:accent5>
      <a:accent6>
        <a:srgbClr val="005DAA"/>
      </a:accent6>
      <a:hlink>
        <a:srgbClr val="17458F"/>
      </a:hlink>
      <a:folHlink>
        <a:srgbClr val="C9DEE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0041018965C148B8386E7CAFFFD3D7" ma:contentTypeVersion="12" ma:contentTypeDescription="Create a new document." ma:contentTypeScope="" ma:versionID="b2e6acf7db87b3f53ad2d6494d367027">
  <xsd:schema xmlns:xsd="http://www.w3.org/2001/XMLSchema" xmlns:xs="http://www.w3.org/2001/XMLSchema" xmlns:p="http://schemas.microsoft.com/office/2006/metadata/properties" xmlns:ns2="41d4868e-e7c5-4a0f-bea8-40f63a832f74" xmlns:ns3="069370df-1b75-469d-a9d4-424b0b9f5a67" targetNamespace="http://schemas.microsoft.com/office/2006/metadata/properties" ma:root="true" ma:fieldsID="b0598f71a625b914348dec8ca29e0d91" ns2:_="" ns3:_="">
    <xsd:import namespace="41d4868e-e7c5-4a0f-bea8-40f63a832f74"/>
    <xsd:import namespace="069370df-1b75-469d-a9d4-424b0b9f5a6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4868e-e7c5-4a0f-bea8-40f63a832f7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9370df-1b75-469d-a9d4-424b0b9f5a6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A025E2C-2FDC-42EE-B2DB-C0850CD10F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d4868e-e7c5-4a0f-bea8-40f63a832f74"/>
    <ds:schemaRef ds:uri="069370df-1b75-469d-a9d4-424b0b9f5a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03B2602-251D-43AC-BA87-8AC0BBC68238}">
  <ds:schemaRefs>
    <ds:schemaRef ds:uri="http://schemas.microsoft.com/sharepoint/v3/contenttype/forms"/>
  </ds:schemaRefs>
</ds:datastoreItem>
</file>

<file path=customXml/itemProps3.xml><?xml version="1.0" encoding="utf-8"?>
<ds:datastoreItem xmlns:ds="http://schemas.openxmlformats.org/officeDocument/2006/customXml" ds:itemID="{D4E338B2-120F-4B07-96F9-4BE3D65B8E2C}">
  <ds:schemaRefs>
    <ds:schemaRef ds:uri="http://purl.org/dc/terms/"/>
    <ds:schemaRef ds:uri="http://schemas.microsoft.com/office/2006/metadata/properties"/>
    <ds:schemaRef ds:uri="069370df-1b75-469d-a9d4-424b0b9f5a67"/>
    <ds:schemaRef ds:uri="http://schemas.microsoft.com/office/2006/documentManagement/types"/>
    <ds:schemaRef ds:uri="http://schemas.microsoft.com/office/infopath/2007/PartnerControls"/>
    <ds:schemaRef ds:uri="http://purl.org/dc/elements/1.1/"/>
    <ds:schemaRef ds:uri="http://www.w3.org/XML/1998/namespace"/>
    <ds:schemaRef ds:uri="http://schemas.openxmlformats.org/package/2006/metadata/core-properties"/>
    <ds:schemaRef ds:uri="41d4868e-e7c5-4a0f-bea8-40f63a832f74"/>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983</TotalTime>
  <Words>3112</Words>
  <Application>Microsoft Office PowerPoint</Application>
  <PresentationFormat>寬螢幕</PresentationFormat>
  <Paragraphs>276</Paragraphs>
  <Slides>24</Slides>
  <Notes>24</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24</vt:i4>
      </vt:variant>
    </vt:vector>
  </HeadingPairs>
  <TitlesOfParts>
    <vt:vector size="31" baseType="lpstr">
      <vt:lpstr>標楷體</vt:lpstr>
      <vt:lpstr>Arial</vt:lpstr>
      <vt:lpstr>Calibri</vt:lpstr>
      <vt:lpstr>Calibri Light</vt:lpstr>
      <vt:lpstr>Corbel</vt:lpstr>
      <vt:lpstr>Georgia</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Brown</dc:creator>
  <cp:lastModifiedBy>Henry Shao</cp:lastModifiedBy>
  <cp:revision>22</cp:revision>
  <cp:lastPrinted>2021-12-16T07:34:38Z</cp:lastPrinted>
  <dcterms:created xsi:type="dcterms:W3CDTF">2017-11-08T19:31:04Z</dcterms:created>
  <dcterms:modified xsi:type="dcterms:W3CDTF">2021-12-16T08:53:17Z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0x0101001C0041018965C148B8386E7CAFFFD3D7</vt:lpwstr>
  </property>
</Properties>
</file>